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664" r:id="rId3"/>
    <p:sldId id="515" r:id="rId4"/>
    <p:sldId id="668" r:id="rId5"/>
    <p:sldId id="669" r:id="rId6"/>
    <p:sldId id="685" r:id="rId7"/>
    <p:sldId id="258" r:id="rId8"/>
    <p:sldId id="674" r:id="rId9"/>
    <p:sldId id="516" r:id="rId10"/>
    <p:sldId id="675" r:id="rId11"/>
    <p:sldId id="676" r:id="rId12"/>
    <p:sldId id="677" r:id="rId13"/>
    <p:sldId id="527" r:id="rId14"/>
    <p:sldId id="656" r:id="rId15"/>
    <p:sldId id="683" r:id="rId16"/>
    <p:sldId id="680" r:id="rId17"/>
    <p:sldId id="682" r:id="rId18"/>
    <p:sldId id="681" r:id="rId19"/>
    <p:sldId id="672" r:id="rId20"/>
    <p:sldId id="52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P" initials="IP" lastIdx="1" clrIdx="0">
    <p:extLst>
      <p:ext uri="{19B8F6BF-5375-455C-9EA6-DF929625EA0E}">
        <p15:presenceInfo xmlns:p15="http://schemas.microsoft.com/office/powerpoint/2012/main" userId="I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188CD"/>
    <a:srgbClr val="D1ECF7"/>
    <a:srgbClr val="D8EFF8"/>
    <a:srgbClr val="BDE3EE"/>
    <a:srgbClr val="F6F8FC"/>
    <a:srgbClr val="CA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6943" autoAdjust="0"/>
  </p:normalViewPr>
  <p:slideViewPr>
    <p:cSldViewPr snapToGrid="0">
      <p:cViewPr varScale="1">
        <p:scale>
          <a:sx n="79" d="100"/>
          <a:sy n="79" d="100"/>
        </p:scale>
        <p:origin x="61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07"/>
    </p:cViewPr>
  </p:sorterViewPr>
  <p:notesViewPr>
    <p:cSldViewPr snapToGrid="0">
      <p:cViewPr varScale="1">
        <p:scale>
          <a:sx n="63" d="100"/>
          <a:sy n="63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odd-dc2\data\Projects\San%20Benito%20GSP%2037643\Data\Database\Water%20Levels\hydrographs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todd-dc2\data\Projects\San%20Benito%20Annual%2037636\2018%20Annual%20Report\Data\Water%20Levels\hydrographs_figures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odd-dc2\data\Projects\San%20Benito%20Annual%2037636\2018%20Annual%20Report\Data\Water%20Levels\hydrographs_figure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2606368077328"/>
          <c:y val="6.4472793640345971E-2"/>
          <c:w val="0.81521970585864301"/>
          <c:h val="0.75252761666299672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Data!$C$1</c:f>
              <c:strCache>
                <c:ptCount val="1"/>
                <c:pt idx="0">
                  <c:v>WSE</c:v>
                </c:pt>
              </c:strCache>
            </c:strRef>
          </c:tx>
          <c:xVal>
            <c:numRef>
              <c:f>Data!$B$4474:$B$4659</c:f>
              <c:numCache>
                <c:formatCode>m/d/yyyy</c:formatCode>
                <c:ptCount val="186"/>
                <c:pt idx="0">
                  <c:v>16528</c:v>
                </c:pt>
                <c:pt idx="1">
                  <c:v>16742</c:v>
                </c:pt>
                <c:pt idx="2">
                  <c:v>16862</c:v>
                </c:pt>
                <c:pt idx="3">
                  <c:v>17137</c:v>
                </c:pt>
                <c:pt idx="4">
                  <c:v>17258</c:v>
                </c:pt>
                <c:pt idx="5">
                  <c:v>17533</c:v>
                </c:pt>
                <c:pt idx="6">
                  <c:v>17624</c:v>
                </c:pt>
                <c:pt idx="7">
                  <c:v>17868</c:v>
                </c:pt>
                <c:pt idx="8">
                  <c:v>18225</c:v>
                </c:pt>
                <c:pt idx="9">
                  <c:v>18331</c:v>
                </c:pt>
                <c:pt idx="10">
                  <c:v>18559</c:v>
                </c:pt>
                <c:pt idx="11">
                  <c:v>18632</c:v>
                </c:pt>
                <c:pt idx="12">
                  <c:v>18643</c:v>
                </c:pt>
                <c:pt idx="13">
                  <c:v>18653</c:v>
                </c:pt>
                <c:pt idx="14">
                  <c:v>18681</c:v>
                </c:pt>
                <c:pt idx="15">
                  <c:v>18708</c:v>
                </c:pt>
                <c:pt idx="16">
                  <c:v>18736</c:v>
                </c:pt>
                <c:pt idx="17">
                  <c:v>18812</c:v>
                </c:pt>
                <c:pt idx="18">
                  <c:v>18827</c:v>
                </c:pt>
                <c:pt idx="19">
                  <c:v>18843</c:v>
                </c:pt>
                <c:pt idx="20">
                  <c:v>18857</c:v>
                </c:pt>
                <c:pt idx="21">
                  <c:v>18883</c:v>
                </c:pt>
                <c:pt idx="22">
                  <c:v>18911</c:v>
                </c:pt>
                <c:pt idx="23">
                  <c:v>18939</c:v>
                </c:pt>
                <c:pt idx="24">
                  <c:v>19078</c:v>
                </c:pt>
                <c:pt idx="25">
                  <c:v>19826</c:v>
                </c:pt>
                <c:pt idx="26">
                  <c:v>20173</c:v>
                </c:pt>
                <c:pt idx="27">
                  <c:v>20561</c:v>
                </c:pt>
                <c:pt idx="28">
                  <c:v>20917</c:v>
                </c:pt>
                <c:pt idx="29">
                  <c:v>21296</c:v>
                </c:pt>
                <c:pt idx="30">
                  <c:v>21511</c:v>
                </c:pt>
                <c:pt idx="31">
                  <c:v>21641</c:v>
                </c:pt>
                <c:pt idx="32">
                  <c:v>22007</c:v>
                </c:pt>
                <c:pt idx="33">
                  <c:v>22341</c:v>
                </c:pt>
                <c:pt idx="34">
                  <c:v>22737</c:v>
                </c:pt>
                <c:pt idx="35">
                  <c:v>23071</c:v>
                </c:pt>
                <c:pt idx="36">
                  <c:v>23802</c:v>
                </c:pt>
                <c:pt idx="37">
                  <c:v>24204</c:v>
                </c:pt>
                <c:pt idx="38">
                  <c:v>24532</c:v>
                </c:pt>
                <c:pt idx="39">
                  <c:v>24875</c:v>
                </c:pt>
                <c:pt idx="40">
                  <c:v>24899</c:v>
                </c:pt>
                <c:pt idx="41">
                  <c:v>25263</c:v>
                </c:pt>
                <c:pt idx="42">
                  <c:v>25628</c:v>
                </c:pt>
                <c:pt idx="43">
                  <c:v>25993</c:v>
                </c:pt>
                <c:pt idx="44">
                  <c:v>26359</c:v>
                </c:pt>
                <c:pt idx="45">
                  <c:v>26573</c:v>
                </c:pt>
                <c:pt idx="46">
                  <c:v>26724</c:v>
                </c:pt>
                <c:pt idx="47">
                  <c:v>27089</c:v>
                </c:pt>
                <c:pt idx="48">
                  <c:v>27454</c:v>
                </c:pt>
                <c:pt idx="49">
                  <c:v>27668</c:v>
                </c:pt>
                <c:pt idx="50">
                  <c:v>27820</c:v>
                </c:pt>
                <c:pt idx="51">
                  <c:v>28034</c:v>
                </c:pt>
                <c:pt idx="52">
                  <c:v>28185</c:v>
                </c:pt>
                <c:pt idx="53">
                  <c:v>28277</c:v>
                </c:pt>
                <c:pt idx="54">
                  <c:v>28550</c:v>
                </c:pt>
                <c:pt idx="55">
                  <c:v>28764</c:v>
                </c:pt>
                <c:pt idx="56">
                  <c:v>28915</c:v>
                </c:pt>
                <c:pt idx="57">
                  <c:v>29129</c:v>
                </c:pt>
                <c:pt idx="58">
                  <c:v>29292</c:v>
                </c:pt>
                <c:pt idx="59">
                  <c:v>29495</c:v>
                </c:pt>
                <c:pt idx="60">
                  <c:v>29646</c:v>
                </c:pt>
                <c:pt idx="61">
                  <c:v>29860</c:v>
                </c:pt>
                <c:pt idx="62">
                  <c:v>30011</c:v>
                </c:pt>
                <c:pt idx="63">
                  <c:v>30225</c:v>
                </c:pt>
                <c:pt idx="64">
                  <c:v>30376</c:v>
                </c:pt>
                <c:pt idx="65">
                  <c:v>30590</c:v>
                </c:pt>
                <c:pt idx="66">
                  <c:v>30742</c:v>
                </c:pt>
                <c:pt idx="67">
                  <c:v>30956</c:v>
                </c:pt>
                <c:pt idx="68">
                  <c:v>31107</c:v>
                </c:pt>
                <c:pt idx="69">
                  <c:v>31321</c:v>
                </c:pt>
                <c:pt idx="70">
                  <c:v>31472</c:v>
                </c:pt>
                <c:pt idx="71">
                  <c:v>31686</c:v>
                </c:pt>
                <c:pt idx="72">
                  <c:v>31837</c:v>
                </c:pt>
                <c:pt idx="73">
                  <c:v>32051</c:v>
                </c:pt>
                <c:pt idx="74">
                  <c:v>32203</c:v>
                </c:pt>
                <c:pt idx="75">
                  <c:v>32417</c:v>
                </c:pt>
                <c:pt idx="76">
                  <c:v>32568</c:v>
                </c:pt>
                <c:pt idx="77">
                  <c:v>32782</c:v>
                </c:pt>
                <c:pt idx="78">
                  <c:v>32933</c:v>
                </c:pt>
                <c:pt idx="79">
                  <c:v>33147</c:v>
                </c:pt>
                <c:pt idx="80">
                  <c:v>33298</c:v>
                </c:pt>
                <c:pt idx="81">
                  <c:v>33420</c:v>
                </c:pt>
                <c:pt idx="82">
                  <c:v>33512</c:v>
                </c:pt>
                <c:pt idx="83">
                  <c:v>33604</c:v>
                </c:pt>
                <c:pt idx="84">
                  <c:v>33664</c:v>
                </c:pt>
                <c:pt idx="85">
                  <c:v>33878</c:v>
                </c:pt>
                <c:pt idx="86">
                  <c:v>33970</c:v>
                </c:pt>
                <c:pt idx="87">
                  <c:v>34029</c:v>
                </c:pt>
                <c:pt idx="88">
                  <c:v>34151</c:v>
                </c:pt>
                <c:pt idx="89">
                  <c:v>34243</c:v>
                </c:pt>
                <c:pt idx="90">
                  <c:v>34335</c:v>
                </c:pt>
                <c:pt idx="91">
                  <c:v>34394</c:v>
                </c:pt>
                <c:pt idx="92">
                  <c:v>34516</c:v>
                </c:pt>
                <c:pt idx="93">
                  <c:v>34608</c:v>
                </c:pt>
                <c:pt idx="94">
                  <c:v>34700</c:v>
                </c:pt>
                <c:pt idx="95">
                  <c:v>34759</c:v>
                </c:pt>
                <c:pt idx="96">
                  <c:v>34881</c:v>
                </c:pt>
                <c:pt idx="97">
                  <c:v>34973</c:v>
                </c:pt>
                <c:pt idx="98">
                  <c:v>35065</c:v>
                </c:pt>
                <c:pt idx="99">
                  <c:v>35125</c:v>
                </c:pt>
                <c:pt idx="100">
                  <c:v>35247</c:v>
                </c:pt>
                <c:pt idx="101">
                  <c:v>35339</c:v>
                </c:pt>
                <c:pt idx="102">
                  <c:v>35431</c:v>
                </c:pt>
                <c:pt idx="103">
                  <c:v>35490</c:v>
                </c:pt>
                <c:pt idx="104">
                  <c:v>35612</c:v>
                </c:pt>
                <c:pt idx="105">
                  <c:v>35704</c:v>
                </c:pt>
                <c:pt idx="106">
                  <c:v>35796</c:v>
                </c:pt>
                <c:pt idx="107">
                  <c:v>35855</c:v>
                </c:pt>
                <c:pt idx="108">
                  <c:v>35977</c:v>
                </c:pt>
                <c:pt idx="109">
                  <c:v>36069</c:v>
                </c:pt>
                <c:pt idx="110">
                  <c:v>36161</c:v>
                </c:pt>
                <c:pt idx="111">
                  <c:v>36220</c:v>
                </c:pt>
                <c:pt idx="112">
                  <c:v>36342</c:v>
                </c:pt>
                <c:pt idx="113">
                  <c:v>36434</c:v>
                </c:pt>
                <c:pt idx="114">
                  <c:v>36526</c:v>
                </c:pt>
                <c:pt idx="115">
                  <c:v>36586</c:v>
                </c:pt>
                <c:pt idx="116">
                  <c:v>36708</c:v>
                </c:pt>
                <c:pt idx="117">
                  <c:v>36800</c:v>
                </c:pt>
                <c:pt idx="118">
                  <c:v>36892</c:v>
                </c:pt>
                <c:pt idx="119">
                  <c:v>36951</c:v>
                </c:pt>
                <c:pt idx="120">
                  <c:v>37073</c:v>
                </c:pt>
                <c:pt idx="121">
                  <c:v>37165</c:v>
                </c:pt>
                <c:pt idx="122">
                  <c:v>37257</c:v>
                </c:pt>
                <c:pt idx="123">
                  <c:v>37316</c:v>
                </c:pt>
                <c:pt idx="124">
                  <c:v>37438</c:v>
                </c:pt>
                <c:pt idx="125">
                  <c:v>37530</c:v>
                </c:pt>
                <c:pt idx="126">
                  <c:v>37622</c:v>
                </c:pt>
                <c:pt idx="127">
                  <c:v>37681</c:v>
                </c:pt>
                <c:pt idx="128">
                  <c:v>37803</c:v>
                </c:pt>
                <c:pt idx="129">
                  <c:v>37895</c:v>
                </c:pt>
                <c:pt idx="130">
                  <c:v>37987</c:v>
                </c:pt>
                <c:pt idx="131">
                  <c:v>38047</c:v>
                </c:pt>
                <c:pt idx="132">
                  <c:v>38169</c:v>
                </c:pt>
                <c:pt idx="133">
                  <c:v>38261</c:v>
                </c:pt>
                <c:pt idx="134">
                  <c:v>38353</c:v>
                </c:pt>
                <c:pt idx="135">
                  <c:v>38412</c:v>
                </c:pt>
                <c:pt idx="136">
                  <c:v>38534</c:v>
                </c:pt>
                <c:pt idx="137">
                  <c:v>38626</c:v>
                </c:pt>
                <c:pt idx="138">
                  <c:v>38718</c:v>
                </c:pt>
                <c:pt idx="139">
                  <c:v>38808</c:v>
                </c:pt>
                <c:pt idx="140">
                  <c:v>38899</c:v>
                </c:pt>
                <c:pt idx="141">
                  <c:v>38991</c:v>
                </c:pt>
                <c:pt idx="142">
                  <c:v>39083</c:v>
                </c:pt>
                <c:pt idx="143">
                  <c:v>39173</c:v>
                </c:pt>
                <c:pt idx="144">
                  <c:v>39264</c:v>
                </c:pt>
                <c:pt idx="145">
                  <c:v>39356</c:v>
                </c:pt>
                <c:pt idx="146">
                  <c:v>39448</c:v>
                </c:pt>
                <c:pt idx="147">
                  <c:v>39539</c:v>
                </c:pt>
                <c:pt idx="148">
                  <c:v>39630</c:v>
                </c:pt>
                <c:pt idx="149">
                  <c:v>39722</c:v>
                </c:pt>
                <c:pt idx="150">
                  <c:v>39814</c:v>
                </c:pt>
                <c:pt idx="151">
                  <c:v>39904</c:v>
                </c:pt>
                <c:pt idx="152">
                  <c:v>39995</c:v>
                </c:pt>
                <c:pt idx="153">
                  <c:v>40087</c:v>
                </c:pt>
                <c:pt idx="154">
                  <c:v>40179</c:v>
                </c:pt>
                <c:pt idx="155">
                  <c:v>40269</c:v>
                </c:pt>
                <c:pt idx="156">
                  <c:v>40360</c:v>
                </c:pt>
                <c:pt idx="157">
                  <c:v>40452</c:v>
                </c:pt>
                <c:pt idx="158">
                  <c:v>40544</c:v>
                </c:pt>
                <c:pt idx="159">
                  <c:v>40634</c:v>
                </c:pt>
                <c:pt idx="160">
                  <c:v>40725</c:v>
                </c:pt>
                <c:pt idx="161">
                  <c:v>40817</c:v>
                </c:pt>
                <c:pt idx="162">
                  <c:v>40889</c:v>
                </c:pt>
                <c:pt idx="163">
                  <c:v>40917</c:v>
                </c:pt>
                <c:pt idx="164">
                  <c:v>41010</c:v>
                </c:pt>
                <c:pt idx="165">
                  <c:v>41096</c:v>
                </c:pt>
                <c:pt idx="166">
                  <c:v>41184</c:v>
                </c:pt>
                <c:pt idx="167">
                  <c:v>41303.563888888886</c:v>
                </c:pt>
                <c:pt idx="168">
                  <c:v>41373.364583333328</c:v>
                </c:pt>
                <c:pt idx="169">
                  <c:v>41466.432638888888</c:v>
                </c:pt>
                <c:pt idx="170">
                  <c:v>41575.466666666667</c:v>
                </c:pt>
                <c:pt idx="171">
                  <c:v>41660.560416666667</c:v>
                </c:pt>
                <c:pt idx="172">
                  <c:v>41739.490277777775</c:v>
                </c:pt>
                <c:pt idx="173">
                  <c:v>41843.595833333333</c:v>
                </c:pt>
                <c:pt idx="174">
                  <c:v>41949.400694444441</c:v>
                </c:pt>
                <c:pt idx="175">
                  <c:v>42026.630555555552</c:v>
                </c:pt>
                <c:pt idx="176">
                  <c:v>42123.628472222219</c:v>
                </c:pt>
                <c:pt idx="177">
                  <c:v>42285.591666666667</c:v>
                </c:pt>
                <c:pt idx="178">
                  <c:v>42395.581944444442</c:v>
                </c:pt>
                <c:pt idx="179">
                  <c:v>42486.48333333333</c:v>
                </c:pt>
                <c:pt idx="180">
                  <c:v>42592.527777777774</c:v>
                </c:pt>
                <c:pt idx="181">
                  <c:v>42675.5625</c:v>
                </c:pt>
                <c:pt idx="182">
                  <c:v>42740.454861111109</c:v>
                </c:pt>
                <c:pt idx="183">
                  <c:v>42837.607638888891</c:v>
                </c:pt>
                <c:pt idx="184">
                  <c:v>42943.678472222222</c:v>
                </c:pt>
                <c:pt idx="185">
                  <c:v>43036.466666666667</c:v>
                </c:pt>
              </c:numCache>
            </c:numRef>
          </c:xVal>
          <c:yVal>
            <c:numRef>
              <c:f>Data!$C$4474:$C$4659</c:f>
              <c:numCache>
                <c:formatCode>General</c:formatCode>
                <c:ptCount val="186"/>
                <c:pt idx="0">
                  <c:v>183.1</c:v>
                </c:pt>
                <c:pt idx="1">
                  <c:v>164.8</c:v>
                </c:pt>
                <c:pt idx="2">
                  <c:v>179.2</c:v>
                </c:pt>
                <c:pt idx="3">
                  <c:v>166</c:v>
                </c:pt>
                <c:pt idx="4">
                  <c:v>171</c:v>
                </c:pt>
                <c:pt idx="5">
                  <c:v>149.80000000000001</c:v>
                </c:pt>
                <c:pt idx="6">
                  <c:v>164.5</c:v>
                </c:pt>
                <c:pt idx="7">
                  <c:v>145.4</c:v>
                </c:pt>
                <c:pt idx="8">
                  <c:v>139</c:v>
                </c:pt>
                <c:pt idx="9">
                  <c:v>143.69999999999999</c:v>
                </c:pt>
                <c:pt idx="10">
                  <c:v>129.4</c:v>
                </c:pt>
                <c:pt idx="11">
                  <c:v>133.30000000000001</c:v>
                </c:pt>
                <c:pt idx="12">
                  <c:v>133.69999999999999</c:v>
                </c:pt>
                <c:pt idx="13">
                  <c:v>134.30000000000001</c:v>
                </c:pt>
                <c:pt idx="14">
                  <c:v>136.19999999999999</c:v>
                </c:pt>
                <c:pt idx="15">
                  <c:v>137</c:v>
                </c:pt>
                <c:pt idx="16">
                  <c:v>132.80000000000001</c:v>
                </c:pt>
                <c:pt idx="17">
                  <c:v>95.6</c:v>
                </c:pt>
                <c:pt idx="18">
                  <c:v>77.599999999999994</c:v>
                </c:pt>
                <c:pt idx="19">
                  <c:v>122.4</c:v>
                </c:pt>
                <c:pt idx="20">
                  <c:v>118.8</c:v>
                </c:pt>
                <c:pt idx="21">
                  <c:v>122.6</c:v>
                </c:pt>
                <c:pt idx="22">
                  <c:v>123.6</c:v>
                </c:pt>
                <c:pt idx="23">
                  <c:v>125.8</c:v>
                </c:pt>
                <c:pt idx="24">
                  <c:v>133.19999999999999</c:v>
                </c:pt>
                <c:pt idx="25">
                  <c:v>137.80000000000001</c:v>
                </c:pt>
                <c:pt idx="26">
                  <c:v>130.1</c:v>
                </c:pt>
                <c:pt idx="27">
                  <c:v>124.1</c:v>
                </c:pt>
                <c:pt idx="28">
                  <c:v>121.6</c:v>
                </c:pt>
                <c:pt idx="29">
                  <c:v>126.8</c:v>
                </c:pt>
                <c:pt idx="30">
                  <c:v>127.3</c:v>
                </c:pt>
                <c:pt idx="31">
                  <c:v>130.80000000000001</c:v>
                </c:pt>
                <c:pt idx="32">
                  <c:v>131.80000000000001</c:v>
                </c:pt>
                <c:pt idx="33">
                  <c:v>126.8</c:v>
                </c:pt>
                <c:pt idx="34">
                  <c:v>118.8</c:v>
                </c:pt>
                <c:pt idx="35">
                  <c:v>115.6</c:v>
                </c:pt>
                <c:pt idx="36">
                  <c:v>104.1</c:v>
                </c:pt>
                <c:pt idx="37">
                  <c:v>103.1</c:v>
                </c:pt>
                <c:pt idx="38">
                  <c:v>108</c:v>
                </c:pt>
                <c:pt idx="39">
                  <c:v>114.3</c:v>
                </c:pt>
                <c:pt idx="40">
                  <c:v>115.8</c:v>
                </c:pt>
                <c:pt idx="41">
                  <c:v>118</c:v>
                </c:pt>
                <c:pt idx="42">
                  <c:v>126.5</c:v>
                </c:pt>
                <c:pt idx="43">
                  <c:v>128.30000000000001</c:v>
                </c:pt>
                <c:pt idx="44">
                  <c:v>123</c:v>
                </c:pt>
                <c:pt idx="45">
                  <c:v>101</c:v>
                </c:pt>
                <c:pt idx="46">
                  <c:v>113</c:v>
                </c:pt>
                <c:pt idx="47">
                  <c:v>122</c:v>
                </c:pt>
                <c:pt idx="48">
                  <c:v>122</c:v>
                </c:pt>
                <c:pt idx="49">
                  <c:v>117</c:v>
                </c:pt>
                <c:pt idx="50">
                  <c:v>123</c:v>
                </c:pt>
                <c:pt idx="51">
                  <c:v>108</c:v>
                </c:pt>
                <c:pt idx="52">
                  <c:v>114</c:v>
                </c:pt>
                <c:pt idx="53">
                  <c:v>100</c:v>
                </c:pt>
                <c:pt idx="54">
                  <c:v>84</c:v>
                </c:pt>
                <c:pt idx="55">
                  <c:v>85.5</c:v>
                </c:pt>
                <c:pt idx="56">
                  <c:v>108.7</c:v>
                </c:pt>
                <c:pt idx="57">
                  <c:v>84</c:v>
                </c:pt>
                <c:pt idx="58">
                  <c:v>108.2</c:v>
                </c:pt>
                <c:pt idx="59">
                  <c:v>105</c:v>
                </c:pt>
                <c:pt idx="60">
                  <c:v>120.5</c:v>
                </c:pt>
                <c:pt idx="61">
                  <c:v>98.5</c:v>
                </c:pt>
                <c:pt idx="62">
                  <c:v>108</c:v>
                </c:pt>
                <c:pt idx="63">
                  <c:v>99</c:v>
                </c:pt>
                <c:pt idx="64">
                  <c:v>127</c:v>
                </c:pt>
                <c:pt idx="65">
                  <c:v>131</c:v>
                </c:pt>
                <c:pt idx="66">
                  <c:v>142</c:v>
                </c:pt>
                <c:pt idx="67">
                  <c:v>139</c:v>
                </c:pt>
                <c:pt idx="68">
                  <c:v>149</c:v>
                </c:pt>
                <c:pt idx="69">
                  <c:v>125</c:v>
                </c:pt>
                <c:pt idx="70">
                  <c:v>139</c:v>
                </c:pt>
                <c:pt idx="71">
                  <c:v>129</c:v>
                </c:pt>
                <c:pt idx="72">
                  <c:v>138</c:v>
                </c:pt>
                <c:pt idx="73">
                  <c:v>121</c:v>
                </c:pt>
                <c:pt idx="74">
                  <c:v>128</c:v>
                </c:pt>
                <c:pt idx="75">
                  <c:v>121</c:v>
                </c:pt>
                <c:pt idx="76">
                  <c:v>133</c:v>
                </c:pt>
                <c:pt idx="77">
                  <c:v>112</c:v>
                </c:pt>
                <c:pt idx="78">
                  <c:v>130</c:v>
                </c:pt>
                <c:pt idx="79">
                  <c:v>110</c:v>
                </c:pt>
                <c:pt idx="80">
                  <c:v>115</c:v>
                </c:pt>
                <c:pt idx="81">
                  <c:v>124</c:v>
                </c:pt>
                <c:pt idx="82">
                  <c:v>112</c:v>
                </c:pt>
                <c:pt idx="83">
                  <c:v>123</c:v>
                </c:pt>
                <c:pt idx="84">
                  <c:v>126</c:v>
                </c:pt>
                <c:pt idx="85">
                  <c:v>97</c:v>
                </c:pt>
                <c:pt idx="86">
                  <c:v>96</c:v>
                </c:pt>
                <c:pt idx="87">
                  <c:v>108</c:v>
                </c:pt>
                <c:pt idx="88">
                  <c:v>113</c:v>
                </c:pt>
                <c:pt idx="89">
                  <c:v>122</c:v>
                </c:pt>
                <c:pt idx="90">
                  <c:v>129</c:v>
                </c:pt>
                <c:pt idx="91">
                  <c:v>124</c:v>
                </c:pt>
                <c:pt idx="92">
                  <c:v>119</c:v>
                </c:pt>
                <c:pt idx="93">
                  <c:v>118</c:v>
                </c:pt>
                <c:pt idx="94">
                  <c:v>137</c:v>
                </c:pt>
                <c:pt idx="95">
                  <c:v>139</c:v>
                </c:pt>
                <c:pt idx="96">
                  <c:v>130</c:v>
                </c:pt>
                <c:pt idx="97">
                  <c:v>144</c:v>
                </c:pt>
                <c:pt idx="98">
                  <c:v>149</c:v>
                </c:pt>
                <c:pt idx="99">
                  <c:v>166</c:v>
                </c:pt>
                <c:pt idx="100">
                  <c:v>155</c:v>
                </c:pt>
                <c:pt idx="101">
                  <c:v>164</c:v>
                </c:pt>
                <c:pt idx="102">
                  <c:v>181.9</c:v>
                </c:pt>
                <c:pt idx="103">
                  <c:v>186.7</c:v>
                </c:pt>
                <c:pt idx="104">
                  <c:v>176.1</c:v>
                </c:pt>
                <c:pt idx="105">
                  <c:v>176.1</c:v>
                </c:pt>
                <c:pt idx="106">
                  <c:v>191</c:v>
                </c:pt>
                <c:pt idx="107">
                  <c:v>197</c:v>
                </c:pt>
                <c:pt idx="108">
                  <c:v>190</c:v>
                </c:pt>
                <c:pt idx="109">
                  <c:v>186.8</c:v>
                </c:pt>
                <c:pt idx="110">
                  <c:v>195.1</c:v>
                </c:pt>
                <c:pt idx="111">
                  <c:v>197.5</c:v>
                </c:pt>
                <c:pt idx="112">
                  <c:v>186.7</c:v>
                </c:pt>
                <c:pt idx="113">
                  <c:v>185</c:v>
                </c:pt>
                <c:pt idx="114">
                  <c:v>191.3</c:v>
                </c:pt>
                <c:pt idx="115">
                  <c:v>196.5</c:v>
                </c:pt>
                <c:pt idx="116">
                  <c:v>185.1</c:v>
                </c:pt>
                <c:pt idx="117">
                  <c:v>186.4</c:v>
                </c:pt>
                <c:pt idx="118">
                  <c:v>194</c:v>
                </c:pt>
                <c:pt idx="119">
                  <c:v>196.4</c:v>
                </c:pt>
                <c:pt idx="120">
                  <c:v>183.4</c:v>
                </c:pt>
                <c:pt idx="121">
                  <c:v>185</c:v>
                </c:pt>
                <c:pt idx="122">
                  <c:v>194.5</c:v>
                </c:pt>
                <c:pt idx="123">
                  <c:v>194.8</c:v>
                </c:pt>
                <c:pt idx="124">
                  <c:v>181.9</c:v>
                </c:pt>
                <c:pt idx="125">
                  <c:v>182.7</c:v>
                </c:pt>
                <c:pt idx="126">
                  <c:v>193.62</c:v>
                </c:pt>
                <c:pt idx="127">
                  <c:v>193.91</c:v>
                </c:pt>
                <c:pt idx="128">
                  <c:v>183.47</c:v>
                </c:pt>
                <c:pt idx="129">
                  <c:v>185.62</c:v>
                </c:pt>
                <c:pt idx="130">
                  <c:v>194.45</c:v>
                </c:pt>
                <c:pt idx="131">
                  <c:v>191.25</c:v>
                </c:pt>
                <c:pt idx="132">
                  <c:v>180.1</c:v>
                </c:pt>
                <c:pt idx="133">
                  <c:v>183.9</c:v>
                </c:pt>
                <c:pt idx="134">
                  <c:v>192.9</c:v>
                </c:pt>
                <c:pt idx="135">
                  <c:v>197.4</c:v>
                </c:pt>
                <c:pt idx="136">
                  <c:v>185</c:v>
                </c:pt>
                <c:pt idx="137">
                  <c:v>186.35</c:v>
                </c:pt>
                <c:pt idx="138">
                  <c:v>195.03</c:v>
                </c:pt>
                <c:pt idx="139">
                  <c:v>197.97</c:v>
                </c:pt>
                <c:pt idx="140">
                  <c:v>186.63</c:v>
                </c:pt>
                <c:pt idx="141">
                  <c:v>188.35</c:v>
                </c:pt>
                <c:pt idx="142">
                  <c:v>193.64</c:v>
                </c:pt>
                <c:pt idx="143">
                  <c:v>191.41</c:v>
                </c:pt>
                <c:pt idx="144">
                  <c:v>186.09</c:v>
                </c:pt>
                <c:pt idx="145">
                  <c:v>185.7</c:v>
                </c:pt>
                <c:pt idx="146">
                  <c:v>190.64</c:v>
                </c:pt>
                <c:pt idx="147">
                  <c:v>188.82</c:v>
                </c:pt>
                <c:pt idx="148">
                  <c:v>187.82</c:v>
                </c:pt>
                <c:pt idx="149">
                  <c:v>186.45</c:v>
                </c:pt>
                <c:pt idx="150">
                  <c:v>187.88</c:v>
                </c:pt>
                <c:pt idx="151">
                  <c:v>192.81</c:v>
                </c:pt>
                <c:pt idx="152">
                  <c:v>190.88</c:v>
                </c:pt>
                <c:pt idx="153">
                  <c:v>187.64</c:v>
                </c:pt>
                <c:pt idx="154">
                  <c:v>189.26</c:v>
                </c:pt>
                <c:pt idx="155">
                  <c:v>189.41</c:v>
                </c:pt>
                <c:pt idx="156">
                  <c:v>187.88</c:v>
                </c:pt>
                <c:pt idx="157">
                  <c:v>187.47</c:v>
                </c:pt>
                <c:pt idx="158">
                  <c:v>188.68</c:v>
                </c:pt>
                <c:pt idx="159">
                  <c:v>190.57</c:v>
                </c:pt>
                <c:pt idx="160">
                  <c:v>189.77</c:v>
                </c:pt>
                <c:pt idx="161">
                  <c:v>182.76</c:v>
                </c:pt>
                <c:pt idx="162">
                  <c:v>180.76</c:v>
                </c:pt>
                <c:pt idx="163">
                  <c:v>186.57999999999998</c:v>
                </c:pt>
                <c:pt idx="164">
                  <c:v>184.55</c:v>
                </c:pt>
                <c:pt idx="165">
                  <c:v>182.55</c:v>
                </c:pt>
                <c:pt idx="166">
                  <c:v>184.11</c:v>
                </c:pt>
                <c:pt idx="167">
                  <c:v>182.26</c:v>
                </c:pt>
                <c:pt idx="168">
                  <c:v>180.61</c:v>
                </c:pt>
                <c:pt idx="169">
                  <c:v>176.81</c:v>
                </c:pt>
                <c:pt idx="170">
                  <c:v>165.89</c:v>
                </c:pt>
                <c:pt idx="171">
                  <c:v>174.61</c:v>
                </c:pt>
                <c:pt idx="172">
                  <c:v>173.62</c:v>
                </c:pt>
                <c:pt idx="173">
                  <c:v>171.35</c:v>
                </c:pt>
                <c:pt idx="174">
                  <c:v>168.12</c:v>
                </c:pt>
                <c:pt idx="175">
                  <c:v>169.45</c:v>
                </c:pt>
                <c:pt idx="176">
                  <c:v>170.61</c:v>
                </c:pt>
                <c:pt idx="177">
                  <c:v>163.87</c:v>
                </c:pt>
                <c:pt idx="178">
                  <c:v>165.35</c:v>
                </c:pt>
                <c:pt idx="179">
                  <c:v>167.44</c:v>
                </c:pt>
                <c:pt idx="180">
                  <c:v>140.57</c:v>
                </c:pt>
                <c:pt idx="181">
                  <c:v>150.62</c:v>
                </c:pt>
                <c:pt idx="182">
                  <c:v>159.37</c:v>
                </c:pt>
                <c:pt idx="183">
                  <c:v>173.25</c:v>
                </c:pt>
                <c:pt idx="184">
                  <c:v>167.32</c:v>
                </c:pt>
                <c:pt idx="185">
                  <c:v>165.49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70-480C-BE86-DCBD2AACE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509008"/>
        <c:axId val="1184614112"/>
      </c:scatterChart>
      <c:valAx>
        <c:axId val="221509008"/>
        <c:scaling>
          <c:orientation val="minMax"/>
          <c:max val="51877"/>
          <c:min val="14621"/>
        </c:scaling>
        <c:delete val="0"/>
        <c:axPos val="b"/>
        <c:majorGridlines/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>
                    <a:solidFill>
                      <a:srgbClr val="C0C0C0"/>
                    </a:solidFill>
                  </a:defRPr>
                </a:pPr>
                <a:r>
                  <a:rPr lang="en-US"/>
                  <a:t>Date</a:t>
                </a:r>
              </a:p>
            </c:rich>
          </c:tx>
          <c:overlay val="0"/>
        </c:title>
        <c:numFmt formatCode="[$-409]yyyy;@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84614112"/>
        <c:crosses val="autoZero"/>
        <c:crossBetween val="midCat"/>
        <c:majorUnit val="3655"/>
      </c:valAx>
      <c:valAx>
        <c:axId val="1184614112"/>
        <c:scaling>
          <c:orientation val="minMax"/>
        </c:scaling>
        <c:delete val="0"/>
        <c:axPos val="l"/>
        <c:majorGridlines/>
        <c:minorGridlines>
          <c:spPr>
            <a:ln w="3175">
              <a:solidFill>
                <a:srgbClr val="000000"/>
              </a:solidFill>
              <a:prstDash val="lgDashDotDot"/>
            </a:ln>
          </c:spPr>
        </c:minorGridlines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GW Elev (ft msl)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1509008"/>
        <c:crosses val="autoZero"/>
        <c:crossBetween val="midCat"/>
        <c:majorUnit val="50"/>
        <c:minorUnit val="50"/>
      </c:valAx>
      <c:spPr>
        <a:solidFill>
          <a:srgbClr val="EAEAEA"/>
        </a:solidFill>
        <a:ln w="12700">
          <a:solidFill>
            <a:srgbClr val="808080"/>
          </a:solidFill>
          <a:prstDash val="solid"/>
        </a:ln>
        <a:effectLst>
          <a:outerShdw blurRad="63500" sx="102000" sy="102000" algn="ctr">
            <a:prstClr val="black">
              <a:alpha val="40000"/>
            </a:prst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99914489656275"/>
          <c:y val="9.529896465434122E-2"/>
          <c:w val="0.77284784251372374"/>
          <c:h val="0.77869486145628031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Data!$A$6167:$C$6167</c:f>
              <c:strCache>
                <c:ptCount val="1"/>
                <c:pt idx="0">
                  <c:v>11-5-21E2 4/1/2009 155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6"/>
          </c:marker>
          <c:xVal>
            <c:numRef>
              <c:f>Data!$B$895:$B$1092</c:f>
              <c:numCache>
                <c:formatCode>m/d/yyyy</c:formatCode>
                <c:ptCount val="198"/>
                <c:pt idx="0">
                  <c:v>29281</c:v>
                </c:pt>
                <c:pt idx="1">
                  <c:v>29495</c:v>
                </c:pt>
                <c:pt idx="2">
                  <c:v>29646</c:v>
                </c:pt>
                <c:pt idx="3">
                  <c:v>29860</c:v>
                </c:pt>
                <c:pt idx="4">
                  <c:v>30011</c:v>
                </c:pt>
                <c:pt idx="5">
                  <c:v>30225</c:v>
                </c:pt>
                <c:pt idx="6">
                  <c:v>30376</c:v>
                </c:pt>
                <c:pt idx="7">
                  <c:v>30590</c:v>
                </c:pt>
                <c:pt idx="8">
                  <c:v>28915</c:v>
                </c:pt>
                <c:pt idx="9">
                  <c:v>30956</c:v>
                </c:pt>
                <c:pt idx="10">
                  <c:v>32203</c:v>
                </c:pt>
                <c:pt idx="11">
                  <c:v>30742</c:v>
                </c:pt>
                <c:pt idx="12">
                  <c:v>28764</c:v>
                </c:pt>
                <c:pt idx="13">
                  <c:v>28550</c:v>
                </c:pt>
                <c:pt idx="14">
                  <c:v>28399</c:v>
                </c:pt>
                <c:pt idx="15">
                  <c:v>31107</c:v>
                </c:pt>
                <c:pt idx="16">
                  <c:v>32417</c:v>
                </c:pt>
                <c:pt idx="17">
                  <c:v>31107</c:v>
                </c:pt>
                <c:pt idx="18">
                  <c:v>32051</c:v>
                </c:pt>
                <c:pt idx="19">
                  <c:v>31686</c:v>
                </c:pt>
                <c:pt idx="20">
                  <c:v>31321</c:v>
                </c:pt>
                <c:pt idx="21">
                  <c:v>30742</c:v>
                </c:pt>
                <c:pt idx="22">
                  <c:v>30956</c:v>
                </c:pt>
                <c:pt idx="23">
                  <c:v>28034</c:v>
                </c:pt>
                <c:pt idx="24">
                  <c:v>33298</c:v>
                </c:pt>
                <c:pt idx="25">
                  <c:v>9072</c:v>
                </c:pt>
                <c:pt idx="26">
                  <c:v>30376</c:v>
                </c:pt>
                <c:pt idx="27">
                  <c:v>34335</c:v>
                </c:pt>
                <c:pt idx="28">
                  <c:v>34151</c:v>
                </c:pt>
                <c:pt idx="29">
                  <c:v>34029</c:v>
                </c:pt>
                <c:pt idx="30">
                  <c:v>33970</c:v>
                </c:pt>
                <c:pt idx="31">
                  <c:v>33878</c:v>
                </c:pt>
                <c:pt idx="32">
                  <c:v>33786</c:v>
                </c:pt>
                <c:pt idx="33">
                  <c:v>33664</c:v>
                </c:pt>
                <c:pt idx="34">
                  <c:v>33604</c:v>
                </c:pt>
                <c:pt idx="35">
                  <c:v>34243</c:v>
                </c:pt>
                <c:pt idx="36">
                  <c:v>33420</c:v>
                </c:pt>
                <c:pt idx="37">
                  <c:v>31321</c:v>
                </c:pt>
                <c:pt idx="38">
                  <c:v>33147</c:v>
                </c:pt>
                <c:pt idx="39">
                  <c:v>32933</c:v>
                </c:pt>
                <c:pt idx="40">
                  <c:v>32782</c:v>
                </c:pt>
                <c:pt idx="41">
                  <c:v>32568</c:v>
                </c:pt>
                <c:pt idx="42">
                  <c:v>32417</c:v>
                </c:pt>
                <c:pt idx="43">
                  <c:v>32203</c:v>
                </c:pt>
                <c:pt idx="44">
                  <c:v>32051</c:v>
                </c:pt>
                <c:pt idx="45">
                  <c:v>31837</c:v>
                </c:pt>
                <c:pt idx="46">
                  <c:v>31686</c:v>
                </c:pt>
                <c:pt idx="47">
                  <c:v>31472</c:v>
                </c:pt>
                <c:pt idx="48">
                  <c:v>33512</c:v>
                </c:pt>
                <c:pt idx="49">
                  <c:v>17258</c:v>
                </c:pt>
                <c:pt idx="50">
                  <c:v>22341</c:v>
                </c:pt>
                <c:pt idx="51">
                  <c:v>21962</c:v>
                </c:pt>
                <c:pt idx="52">
                  <c:v>19088</c:v>
                </c:pt>
                <c:pt idx="53">
                  <c:v>18927</c:v>
                </c:pt>
                <c:pt idx="54">
                  <c:v>18723</c:v>
                </c:pt>
                <c:pt idx="55">
                  <c:v>18577</c:v>
                </c:pt>
                <c:pt idx="56">
                  <c:v>18345</c:v>
                </c:pt>
                <c:pt idx="57">
                  <c:v>18225</c:v>
                </c:pt>
                <c:pt idx="58">
                  <c:v>17868</c:v>
                </c:pt>
                <c:pt idx="59">
                  <c:v>12754</c:v>
                </c:pt>
                <c:pt idx="60">
                  <c:v>17533</c:v>
                </c:pt>
                <c:pt idx="61">
                  <c:v>23802</c:v>
                </c:pt>
                <c:pt idx="62">
                  <c:v>17137</c:v>
                </c:pt>
                <c:pt idx="63">
                  <c:v>16862</c:v>
                </c:pt>
                <c:pt idx="64">
                  <c:v>16742</c:v>
                </c:pt>
                <c:pt idx="65">
                  <c:v>14671</c:v>
                </c:pt>
                <c:pt idx="66">
                  <c:v>14305</c:v>
                </c:pt>
                <c:pt idx="67">
                  <c:v>13119</c:v>
                </c:pt>
                <c:pt idx="68">
                  <c:v>34394</c:v>
                </c:pt>
                <c:pt idx="69">
                  <c:v>9223</c:v>
                </c:pt>
                <c:pt idx="70">
                  <c:v>31837</c:v>
                </c:pt>
                <c:pt idx="71">
                  <c:v>8767</c:v>
                </c:pt>
                <c:pt idx="72">
                  <c:v>17624</c:v>
                </c:pt>
                <c:pt idx="73">
                  <c:v>27454</c:v>
                </c:pt>
                <c:pt idx="74">
                  <c:v>30011</c:v>
                </c:pt>
                <c:pt idx="75">
                  <c:v>29860</c:v>
                </c:pt>
                <c:pt idx="76">
                  <c:v>29646</c:v>
                </c:pt>
                <c:pt idx="77">
                  <c:v>29495</c:v>
                </c:pt>
                <c:pt idx="78">
                  <c:v>29290</c:v>
                </c:pt>
                <c:pt idx="79">
                  <c:v>28915</c:v>
                </c:pt>
                <c:pt idx="80">
                  <c:v>28764</c:v>
                </c:pt>
                <c:pt idx="81">
                  <c:v>28565</c:v>
                </c:pt>
                <c:pt idx="82">
                  <c:v>28399</c:v>
                </c:pt>
                <c:pt idx="83">
                  <c:v>28034</c:v>
                </c:pt>
                <c:pt idx="84">
                  <c:v>22737</c:v>
                </c:pt>
                <c:pt idx="85">
                  <c:v>27668</c:v>
                </c:pt>
                <c:pt idx="86">
                  <c:v>23071</c:v>
                </c:pt>
                <c:pt idx="87">
                  <c:v>26724</c:v>
                </c:pt>
                <c:pt idx="88">
                  <c:v>26573</c:v>
                </c:pt>
                <c:pt idx="89">
                  <c:v>26359</c:v>
                </c:pt>
                <c:pt idx="90">
                  <c:v>25993</c:v>
                </c:pt>
                <c:pt idx="91">
                  <c:v>25628</c:v>
                </c:pt>
                <c:pt idx="92">
                  <c:v>25263</c:v>
                </c:pt>
                <c:pt idx="93">
                  <c:v>24873</c:v>
                </c:pt>
                <c:pt idx="94">
                  <c:v>24532</c:v>
                </c:pt>
                <c:pt idx="95">
                  <c:v>24204</c:v>
                </c:pt>
                <c:pt idx="96">
                  <c:v>30225</c:v>
                </c:pt>
                <c:pt idx="97">
                  <c:v>27820</c:v>
                </c:pt>
                <c:pt idx="98">
                  <c:v>39995</c:v>
                </c:pt>
                <c:pt idx="99">
                  <c:v>38991</c:v>
                </c:pt>
                <c:pt idx="100">
                  <c:v>41107</c:v>
                </c:pt>
                <c:pt idx="101">
                  <c:v>41002</c:v>
                </c:pt>
                <c:pt idx="102">
                  <c:v>40920</c:v>
                </c:pt>
                <c:pt idx="103">
                  <c:v>40817</c:v>
                </c:pt>
                <c:pt idx="104">
                  <c:v>34516</c:v>
                </c:pt>
                <c:pt idx="105">
                  <c:v>40634</c:v>
                </c:pt>
                <c:pt idx="106">
                  <c:v>40452</c:v>
                </c:pt>
                <c:pt idx="107">
                  <c:v>40360</c:v>
                </c:pt>
                <c:pt idx="108">
                  <c:v>40269</c:v>
                </c:pt>
                <c:pt idx="109">
                  <c:v>41281.481944444444</c:v>
                </c:pt>
                <c:pt idx="110">
                  <c:v>40087</c:v>
                </c:pt>
                <c:pt idx="111">
                  <c:v>41379.492361111108</c:v>
                </c:pt>
                <c:pt idx="112">
                  <c:v>39904</c:v>
                </c:pt>
                <c:pt idx="113">
                  <c:v>39814</c:v>
                </c:pt>
                <c:pt idx="114">
                  <c:v>39722</c:v>
                </c:pt>
                <c:pt idx="115">
                  <c:v>39630</c:v>
                </c:pt>
                <c:pt idx="116">
                  <c:v>39539</c:v>
                </c:pt>
                <c:pt idx="117">
                  <c:v>39448</c:v>
                </c:pt>
                <c:pt idx="118">
                  <c:v>39356</c:v>
                </c:pt>
                <c:pt idx="119">
                  <c:v>39264</c:v>
                </c:pt>
                <c:pt idx="120">
                  <c:v>39173</c:v>
                </c:pt>
                <c:pt idx="121">
                  <c:v>39083</c:v>
                </c:pt>
                <c:pt idx="122">
                  <c:v>40179</c:v>
                </c:pt>
                <c:pt idx="123">
                  <c:v>42391.547222222223</c:v>
                </c:pt>
                <c:pt idx="124">
                  <c:v>31472</c:v>
                </c:pt>
                <c:pt idx="125">
                  <c:v>43294</c:v>
                </c:pt>
                <c:pt idx="126">
                  <c:v>43209.427083333328</c:v>
                </c:pt>
                <c:pt idx="127">
                  <c:v>43123.600694444445</c:v>
                </c:pt>
                <c:pt idx="128">
                  <c:v>43010.24722222222</c:v>
                </c:pt>
                <c:pt idx="129">
                  <c:v>43010.24722222222</c:v>
                </c:pt>
                <c:pt idx="130">
                  <c:v>42931.364583333328</c:v>
                </c:pt>
                <c:pt idx="131">
                  <c:v>42851.479166666664</c:v>
                </c:pt>
                <c:pt idx="132">
                  <c:v>42741.611111111109</c:v>
                </c:pt>
                <c:pt idx="133">
                  <c:v>42676.461805555555</c:v>
                </c:pt>
                <c:pt idx="134">
                  <c:v>41192</c:v>
                </c:pt>
                <c:pt idx="135">
                  <c:v>42479.531944444439</c:v>
                </c:pt>
                <c:pt idx="136">
                  <c:v>40544</c:v>
                </c:pt>
                <c:pt idx="137">
                  <c:v>42283.500694444439</c:v>
                </c:pt>
                <c:pt idx="138">
                  <c:v>42201.354166666664</c:v>
                </c:pt>
                <c:pt idx="139">
                  <c:v>42107.526388888888</c:v>
                </c:pt>
                <c:pt idx="140">
                  <c:v>42020.588194444441</c:v>
                </c:pt>
                <c:pt idx="141">
                  <c:v>41920.460416666661</c:v>
                </c:pt>
                <c:pt idx="142">
                  <c:v>41920.460416666661</c:v>
                </c:pt>
                <c:pt idx="143">
                  <c:v>41661.616666666661</c:v>
                </c:pt>
                <c:pt idx="144">
                  <c:v>41564.451388888891</c:v>
                </c:pt>
                <c:pt idx="145">
                  <c:v>41564.451388888891</c:v>
                </c:pt>
                <c:pt idx="146">
                  <c:v>41465.384027777778</c:v>
                </c:pt>
                <c:pt idx="147">
                  <c:v>42572.559027777774</c:v>
                </c:pt>
                <c:pt idx="148">
                  <c:v>35612</c:v>
                </c:pt>
                <c:pt idx="149">
                  <c:v>36708</c:v>
                </c:pt>
                <c:pt idx="150">
                  <c:v>36586</c:v>
                </c:pt>
                <c:pt idx="151">
                  <c:v>36526</c:v>
                </c:pt>
                <c:pt idx="152">
                  <c:v>36434</c:v>
                </c:pt>
                <c:pt idx="153">
                  <c:v>36342</c:v>
                </c:pt>
                <c:pt idx="154">
                  <c:v>36220</c:v>
                </c:pt>
                <c:pt idx="155">
                  <c:v>36161</c:v>
                </c:pt>
                <c:pt idx="156">
                  <c:v>36069</c:v>
                </c:pt>
                <c:pt idx="157">
                  <c:v>35977</c:v>
                </c:pt>
                <c:pt idx="158">
                  <c:v>35855</c:v>
                </c:pt>
                <c:pt idx="159">
                  <c:v>36800</c:v>
                </c:pt>
                <c:pt idx="160">
                  <c:v>35704</c:v>
                </c:pt>
                <c:pt idx="161">
                  <c:v>35247</c:v>
                </c:pt>
                <c:pt idx="162">
                  <c:v>35490</c:v>
                </c:pt>
                <c:pt idx="163">
                  <c:v>35431</c:v>
                </c:pt>
                <c:pt idx="164">
                  <c:v>35339</c:v>
                </c:pt>
                <c:pt idx="165">
                  <c:v>38899</c:v>
                </c:pt>
                <c:pt idx="166">
                  <c:v>35125</c:v>
                </c:pt>
                <c:pt idx="167">
                  <c:v>40725</c:v>
                </c:pt>
                <c:pt idx="168">
                  <c:v>34973</c:v>
                </c:pt>
                <c:pt idx="169">
                  <c:v>34881</c:v>
                </c:pt>
                <c:pt idx="170">
                  <c:v>34759</c:v>
                </c:pt>
                <c:pt idx="171">
                  <c:v>34700</c:v>
                </c:pt>
                <c:pt idx="172">
                  <c:v>34608</c:v>
                </c:pt>
                <c:pt idx="173">
                  <c:v>35796</c:v>
                </c:pt>
                <c:pt idx="174">
                  <c:v>38534</c:v>
                </c:pt>
                <c:pt idx="175">
                  <c:v>35065</c:v>
                </c:pt>
                <c:pt idx="176">
                  <c:v>36892</c:v>
                </c:pt>
                <c:pt idx="177">
                  <c:v>38718</c:v>
                </c:pt>
                <c:pt idx="178">
                  <c:v>38808</c:v>
                </c:pt>
                <c:pt idx="179">
                  <c:v>43397.645833333328</c:v>
                </c:pt>
                <c:pt idx="180">
                  <c:v>38412</c:v>
                </c:pt>
                <c:pt idx="181">
                  <c:v>38353</c:v>
                </c:pt>
                <c:pt idx="182">
                  <c:v>38261</c:v>
                </c:pt>
                <c:pt idx="183">
                  <c:v>38169</c:v>
                </c:pt>
                <c:pt idx="184">
                  <c:v>38047</c:v>
                </c:pt>
                <c:pt idx="185">
                  <c:v>37987</c:v>
                </c:pt>
                <c:pt idx="186">
                  <c:v>37257</c:v>
                </c:pt>
                <c:pt idx="187">
                  <c:v>37073</c:v>
                </c:pt>
                <c:pt idx="188">
                  <c:v>38626</c:v>
                </c:pt>
                <c:pt idx="189">
                  <c:v>37895</c:v>
                </c:pt>
                <c:pt idx="190">
                  <c:v>36951</c:v>
                </c:pt>
                <c:pt idx="191">
                  <c:v>37165</c:v>
                </c:pt>
                <c:pt idx="192">
                  <c:v>37316</c:v>
                </c:pt>
                <c:pt idx="193">
                  <c:v>37438</c:v>
                </c:pt>
                <c:pt idx="194">
                  <c:v>37530</c:v>
                </c:pt>
                <c:pt idx="195">
                  <c:v>37622</c:v>
                </c:pt>
                <c:pt idx="196">
                  <c:v>37681</c:v>
                </c:pt>
                <c:pt idx="197">
                  <c:v>37803</c:v>
                </c:pt>
              </c:numCache>
            </c:numRef>
          </c:xVal>
          <c:yVal>
            <c:numRef>
              <c:f>Data!$C$895:$C$1092</c:f>
              <c:numCache>
                <c:formatCode>General</c:formatCode>
                <c:ptCount val="198"/>
                <c:pt idx="0">
                  <c:v>210.5</c:v>
                </c:pt>
                <c:pt idx="1">
                  <c:v>199</c:v>
                </c:pt>
                <c:pt idx="2">
                  <c:v>227.5</c:v>
                </c:pt>
                <c:pt idx="3">
                  <c:v>205</c:v>
                </c:pt>
                <c:pt idx="4">
                  <c:v>228.5</c:v>
                </c:pt>
                <c:pt idx="5">
                  <c:v>223.5</c:v>
                </c:pt>
                <c:pt idx="6">
                  <c:v>243</c:v>
                </c:pt>
                <c:pt idx="7">
                  <c:v>250</c:v>
                </c:pt>
                <c:pt idx="8">
                  <c:v>208.5</c:v>
                </c:pt>
                <c:pt idx="9">
                  <c:v>242</c:v>
                </c:pt>
                <c:pt idx="10">
                  <c:v>208</c:v>
                </c:pt>
                <c:pt idx="11">
                  <c:v>252</c:v>
                </c:pt>
                <c:pt idx="12">
                  <c:v>204</c:v>
                </c:pt>
                <c:pt idx="13">
                  <c:v>193</c:v>
                </c:pt>
                <c:pt idx="14">
                  <c:v>200.4</c:v>
                </c:pt>
                <c:pt idx="15">
                  <c:v>231</c:v>
                </c:pt>
                <c:pt idx="16">
                  <c:v>204</c:v>
                </c:pt>
                <c:pt idx="17">
                  <c:v>243</c:v>
                </c:pt>
                <c:pt idx="18">
                  <c:v>210</c:v>
                </c:pt>
                <c:pt idx="19">
                  <c:v>259</c:v>
                </c:pt>
                <c:pt idx="20">
                  <c:v>210</c:v>
                </c:pt>
                <c:pt idx="21">
                  <c:v>240</c:v>
                </c:pt>
                <c:pt idx="22">
                  <c:v>230</c:v>
                </c:pt>
                <c:pt idx="23">
                  <c:v>207.75</c:v>
                </c:pt>
                <c:pt idx="24">
                  <c:v>215</c:v>
                </c:pt>
                <c:pt idx="25">
                  <c:v>254.7</c:v>
                </c:pt>
                <c:pt idx="26">
                  <c:v>231</c:v>
                </c:pt>
                <c:pt idx="27">
                  <c:v>185</c:v>
                </c:pt>
                <c:pt idx="28">
                  <c:v>174</c:v>
                </c:pt>
                <c:pt idx="29">
                  <c:v>187</c:v>
                </c:pt>
                <c:pt idx="30">
                  <c:v>176</c:v>
                </c:pt>
                <c:pt idx="31">
                  <c:v>177</c:v>
                </c:pt>
                <c:pt idx="32">
                  <c:v>186</c:v>
                </c:pt>
                <c:pt idx="33">
                  <c:v>200</c:v>
                </c:pt>
                <c:pt idx="34">
                  <c:v>198</c:v>
                </c:pt>
                <c:pt idx="35">
                  <c:v>174</c:v>
                </c:pt>
                <c:pt idx="36">
                  <c:v>188</c:v>
                </c:pt>
                <c:pt idx="37">
                  <c:v>222</c:v>
                </c:pt>
                <c:pt idx="38">
                  <c:v>188</c:v>
                </c:pt>
                <c:pt idx="39">
                  <c:v>213</c:v>
                </c:pt>
                <c:pt idx="40">
                  <c:v>194</c:v>
                </c:pt>
                <c:pt idx="41">
                  <c:v>197</c:v>
                </c:pt>
                <c:pt idx="42">
                  <c:v>216</c:v>
                </c:pt>
                <c:pt idx="43">
                  <c:v>220</c:v>
                </c:pt>
                <c:pt idx="44">
                  <c:v>222</c:v>
                </c:pt>
                <c:pt idx="45">
                  <c:v>236</c:v>
                </c:pt>
                <c:pt idx="46">
                  <c:v>220</c:v>
                </c:pt>
                <c:pt idx="47">
                  <c:v>226</c:v>
                </c:pt>
                <c:pt idx="48">
                  <c:v>176</c:v>
                </c:pt>
                <c:pt idx="49">
                  <c:v>245.5</c:v>
                </c:pt>
                <c:pt idx="50">
                  <c:v>211.5</c:v>
                </c:pt>
                <c:pt idx="51">
                  <c:v>229</c:v>
                </c:pt>
                <c:pt idx="52">
                  <c:v>211.4</c:v>
                </c:pt>
                <c:pt idx="53">
                  <c:v>197.7</c:v>
                </c:pt>
                <c:pt idx="54">
                  <c:v>208</c:v>
                </c:pt>
                <c:pt idx="55">
                  <c:v>202</c:v>
                </c:pt>
                <c:pt idx="56">
                  <c:v>213.5</c:v>
                </c:pt>
                <c:pt idx="57">
                  <c:v>224.7</c:v>
                </c:pt>
                <c:pt idx="58">
                  <c:v>218</c:v>
                </c:pt>
                <c:pt idx="59">
                  <c:v>198.8</c:v>
                </c:pt>
                <c:pt idx="60">
                  <c:v>240.4</c:v>
                </c:pt>
                <c:pt idx="61">
                  <c:v>200.5</c:v>
                </c:pt>
                <c:pt idx="62">
                  <c:v>246.7</c:v>
                </c:pt>
                <c:pt idx="63">
                  <c:v>255.3</c:v>
                </c:pt>
                <c:pt idx="64">
                  <c:v>249.9</c:v>
                </c:pt>
                <c:pt idx="65">
                  <c:v>242.7</c:v>
                </c:pt>
                <c:pt idx="66">
                  <c:v>255.1</c:v>
                </c:pt>
                <c:pt idx="67">
                  <c:v>199.2</c:v>
                </c:pt>
                <c:pt idx="68">
                  <c:v>187</c:v>
                </c:pt>
                <c:pt idx="69">
                  <c:v>250.5</c:v>
                </c:pt>
                <c:pt idx="70">
                  <c:v>224</c:v>
                </c:pt>
                <c:pt idx="71">
                  <c:v>261.10000000000002</c:v>
                </c:pt>
                <c:pt idx="72">
                  <c:v>223.9</c:v>
                </c:pt>
                <c:pt idx="73">
                  <c:v>208.7</c:v>
                </c:pt>
                <c:pt idx="74">
                  <c:v>216.5</c:v>
                </c:pt>
                <c:pt idx="75">
                  <c:v>193</c:v>
                </c:pt>
                <c:pt idx="76">
                  <c:v>215.5</c:v>
                </c:pt>
                <c:pt idx="77">
                  <c:v>187</c:v>
                </c:pt>
                <c:pt idx="78">
                  <c:v>198.5</c:v>
                </c:pt>
                <c:pt idx="79">
                  <c:v>196.5</c:v>
                </c:pt>
                <c:pt idx="80">
                  <c:v>192</c:v>
                </c:pt>
                <c:pt idx="81">
                  <c:v>181</c:v>
                </c:pt>
                <c:pt idx="82">
                  <c:v>188.5</c:v>
                </c:pt>
                <c:pt idx="83">
                  <c:v>195.7</c:v>
                </c:pt>
                <c:pt idx="84">
                  <c:v>203.4</c:v>
                </c:pt>
                <c:pt idx="85">
                  <c:v>210</c:v>
                </c:pt>
                <c:pt idx="86">
                  <c:v>202.2</c:v>
                </c:pt>
                <c:pt idx="87">
                  <c:v>200</c:v>
                </c:pt>
                <c:pt idx="88">
                  <c:v>190.3</c:v>
                </c:pt>
                <c:pt idx="89">
                  <c:v>195.3</c:v>
                </c:pt>
                <c:pt idx="90">
                  <c:v>209.3</c:v>
                </c:pt>
                <c:pt idx="91">
                  <c:v>211.5</c:v>
                </c:pt>
                <c:pt idx="92">
                  <c:v>190</c:v>
                </c:pt>
                <c:pt idx="93">
                  <c:v>199.4</c:v>
                </c:pt>
                <c:pt idx="94">
                  <c:v>186.5</c:v>
                </c:pt>
                <c:pt idx="95">
                  <c:v>196</c:v>
                </c:pt>
                <c:pt idx="96">
                  <c:v>211.5</c:v>
                </c:pt>
                <c:pt idx="97">
                  <c:v>217.7</c:v>
                </c:pt>
                <c:pt idx="98">
                  <c:v>231.70999999999998</c:v>
                </c:pt>
                <c:pt idx="99">
                  <c:v>239.68</c:v>
                </c:pt>
                <c:pt idx="100">
                  <c:v>236.62</c:v>
                </c:pt>
                <c:pt idx="101">
                  <c:v>237.61</c:v>
                </c:pt>
                <c:pt idx="102">
                  <c:v>234.9</c:v>
                </c:pt>
                <c:pt idx="103">
                  <c:v>238.44</c:v>
                </c:pt>
                <c:pt idx="104">
                  <c:v>166</c:v>
                </c:pt>
                <c:pt idx="105">
                  <c:v>237.54000000000002</c:v>
                </c:pt>
                <c:pt idx="106">
                  <c:v>231.8</c:v>
                </c:pt>
                <c:pt idx="107">
                  <c:v>235.82</c:v>
                </c:pt>
                <c:pt idx="108">
                  <c:v>238.86</c:v>
                </c:pt>
                <c:pt idx="109">
                  <c:v>237.68</c:v>
                </c:pt>
                <c:pt idx="110">
                  <c:v>230.76999999999998</c:v>
                </c:pt>
                <c:pt idx="111">
                  <c:v>238.25</c:v>
                </c:pt>
                <c:pt idx="112">
                  <c:v>238.63</c:v>
                </c:pt>
                <c:pt idx="113">
                  <c:v>237.68</c:v>
                </c:pt>
                <c:pt idx="114">
                  <c:v>236.68</c:v>
                </c:pt>
                <c:pt idx="115">
                  <c:v>237.07</c:v>
                </c:pt>
                <c:pt idx="116">
                  <c:v>239.11</c:v>
                </c:pt>
                <c:pt idx="117">
                  <c:v>238.9</c:v>
                </c:pt>
                <c:pt idx="118">
                  <c:v>232.92000000000002</c:v>
                </c:pt>
                <c:pt idx="119">
                  <c:v>231.45999999999998</c:v>
                </c:pt>
                <c:pt idx="120">
                  <c:v>235.69</c:v>
                </c:pt>
                <c:pt idx="121">
                  <c:v>236.54000000000002</c:v>
                </c:pt>
                <c:pt idx="122">
                  <c:v>232.62</c:v>
                </c:pt>
                <c:pt idx="123">
                  <c:v>226.54000000000002</c:v>
                </c:pt>
                <c:pt idx="124">
                  <c:v>214</c:v>
                </c:pt>
                <c:pt idx="125">
                  <c:v>222.82999999999998</c:v>
                </c:pt>
                <c:pt idx="126">
                  <c:v>226.28</c:v>
                </c:pt>
                <c:pt idx="127">
                  <c:v>225.8</c:v>
                </c:pt>
                <c:pt idx="128">
                  <c:v>211.74</c:v>
                </c:pt>
                <c:pt idx="129">
                  <c:v>211.74</c:v>
                </c:pt>
                <c:pt idx="130">
                  <c:v>212.76</c:v>
                </c:pt>
                <c:pt idx="131">
                  <c:v>213.2</c:v>
                </c:pt>
                <c:pt idx="132">
                  <c:v>208.42000000000002</c:v>
                </c:pt>
                <c:pt idx="133">
                  <c:v>206.51</c:v>
                </c:pt>
                <c:pt idx="134">
                  <c:v>237.68009999999998</c:v>
                </c:pt>
                <c:pt idx="135">
                  <c:v>229.37</c:v>
                </c:pt>
                <c:pt idx="136">
                  <c:v>235.42000000000002</c:v>
                </c:pt>
                <c:pt idx="137">
                  <c:v>223.86</c:v>
                </c:pt>
                <c:pt idx="138">
                  <c:v>224.61</c:v>
                </c:pt>
                <c:pt idx="139">
                  <c:v>226.64</c:v>
                </c:pt>
                <c:pt idx="140">
                  <c:v>225.63</c:v>
                </c:pt>
                <c:pt idx="141">
                  <c:v>224.54000000000002</c:v>
                </c:pt>
                <c:pt idx="142">
                  <c:v>224.54000000000002</c:v>
                </c:pt>
                <c:pt idx="143">
                  <c:v>216.76</c:v>
                </c:pt>
                <c:pt idx="144">
                  <c:v>235.9</c:v>
                </c:pt>
                <c:pt idx="145">
                  <c:v>235.9</c:v>
                </c:pt>
                <c:pt idx="146">
                  <c:v>238.12</c:v>
                </c:pt>
                <c:pt idx="147">
                  <c:v>208.16</c:v>
                </c:pt>
                <c:pt idx="148">
                  <c:v>251</c:v>
                </c:pt>
                <c:pt idx="149">
                  <c:v>250.5</c:v>
                </c:pt>
                <c:pt idx="150">
                  <c:v>253.7</c:v>
                </c:pt>
                <c:pt idx="151">
                  <c:v>252</c:v>
                </c:pt>
                <c:pt idx="152">
                  <c:v>252.8</c:v>
                </c:pt>
                <c:pt idx="153">
                  <c:v>255.3</c:v>
                </c:pt>
                <c:pt idx="154">
                  <c:v>258</c:v>
                </c:pt>
                <c:pt idx="155">
                  <c:v>256</c:v>
                </c:pt>
                <c:pt idx="156">
                  <c:v>261</c:v>
                </c:pt>
                <c:pt idx="157">
                  <c:v>261.5</c:v>
                </c:pt>
                <c:pt idx="158">
                  <c:v>262.8</c:v>
                </c:pt>
                <c:pt idx="159">
                  <c:v>246.5</c:v>
                </c:pt>
                <c:pt idx="160">
                  <c:v>260</c:v>
                </c:pt>
                <c:pt idx="161">
                  <c:v>203</c:v>
                </c:pt>
                <c:pt idx="162">
                  <c:v>249.5</c:v>
                </c:pt>
                <c:pt idx="163">
                  <c:v>243.5</c:v>
                </c:pt>
                <c:pt idx="164">
                  <c:v>236</c:v>
                </c:pt>
                <c:pt idx="165">
                  <c:v>244.35</c:v>
                </c:pt>
                <c:pt idx="166">
                  <c:v>212</c:v>
                </c:pt>
                <c:pt idx="167">
                  <c:v>234.44</c:v>
                </c:pt>
                <c:pt idx="168">
                  <c:v>210</c:v>
                </c:pt>
                <c:pt idx="169">
                  <c:v>164</c:v>
                </c:pt>
                <c:pt idx="170">
                  <c:v>180</c:v>
                </c:pt>
                <c:pt idx="171">
                  <c:v>180</c:v>
                </c:pt>
                <c:pt idx="172">
                  <c:v>149</c:v>
                </c:pt>
                <c:pt idx="173">
                  <c:v>258.60000000000002</c:v>
                </c:pt>
                <c:pt idx="174">
                  <c:v>239.27</c:v>
                </c:pt>
                <c:pt idx="175">
                  <c:v>204</c:v>
                </c:pt>
                <c:pt idx="176">
                  <c:v>249.7</c:v>
                </c:pt>
                <c:pt idx="177">
                  <c:v>238.07999999999998</c:v>
                </c:pt>
                <c:pt idx="178">
                  <c:v>244.29</c:v>
                </c:pt>
                <c:pt idx="179">
                  <c:v>225.6</c:v>
                </c:pt>
                <c:pt idx="180">
                  <c:v>239.53</c:v>
                </c:pt>
                <c:pt idx="181">
                  <c:v>233.85</c:v>
                </c:pt>
                <c:pt idx="182">
                  <c:v>232.56</c:v>
                </c:pt>
                <c:pt idx="183">
                  <c:v>234.55</c:v>
                </c:pt>
                <c:pt idx="184">
                  <c:v>236</c:v>
                </c:pt>
                <c:pt idx="185">
                  <c:v>235</c:v>
                </c:pt>
                <c:pt idx="186">
                  <c:v>242.4</c:v>
                </c:pt>
                <c:pt idx="187">
                  <c:v>243.8</c:v>
                </c:pt>
                <c:pt idx="188">
                  <c:v>237.1</c:v>
                </c:pt>
                <c:pt idx="189">
                  <c:v>233.1</c:v>
                </c:pt>
                <c:pt idx="190">
                  <c:v>250</c:v>
                </c:pt>
                <c:pt idx="191">
                  <c:v>240</c:v>
                </c:pt>
                <c:pt idx="192">
                  <c:v>244.6</c:v>
                </c:pt>
                <c:pt idx="193">
                  <c:v>239.2</c:v>
                </c:pt>
                <c:pt idx="194">
                  <c:v>235.2</c:v>
                </c:pt>
                <c:pt idx="195">
                  <c:v>234.5</c:v>
                </c:pt>
                <c:pt idx="196">
                  <c:v>238.25</c:v>
                </c:pt>
                <c:pt idx="197">
                  <c:v>236.55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CD8-4524-93F5-0454D7EF8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019712"/>
        <c:axId val="895122256"/>
      </c:scatterChart>
      <c:valAx>
        <c:axId val="243019712"/>
        <c:scaling>
          <c:orientation val="minMax"/>
          <c:max val="43841"/>
          <c:min val="8777"/>
        </c:scaling>
        <c:delete val="0"/>
        <c:axPos val="b"/>
        <c:majorGridlines/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[$-409]yyyy;@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95122256"/>
        <c:crosses val="autoZero"/>
        <c:crossBetween val="midCat"/>
        <c:majorUnit val="5478.75"/>
      </c:valAx>
      <c:valAx>
        <c:axId val="895122256"/>
        <c:scaling>
          <c:orientation val="minMax"/>
          <c:max val="350"/>
        </c:scaling>
        <c:delete val="0"/>
        <c:axPos val="l"/>
        <c:majorGridlines/>
        <c:minorGridlines>
          <c:spPr>
            <a:ln w="3175">
              <a:solidFill>
                <a:srgbClr val="000000"/>
              </a:solidFill>
              <a:prstDash val="lgDashDotDot"/>
            </a:ln>
          </c:spPr>
        </c:minorGridlines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GW Elev (ft msl)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43019712"/>
        <c:crosses val="autoZero"/>
        <c:crossBetween val="midCat"/>
        <c:majorUnit val="50"/>
        <c:minorUnit val="50"/>
      </c:valAx>
      <c:spPr>
        <a:solidFill>
          <a:srgbClr val="EAEAEA"/>
        </a:solidFill>
        <a:ln w="12700">
          <a:solidFill>
            <a:srgbClr val="808080"/>
          </a:solidFill>
          <a:prstDash val="solid"/>
        </a:ln>
        <a:effectLst>
          <a:outerShdw blurRad="63500" sx="102000" sy="102000" algn="ctr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  <c:extLst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52293938486796"/>
          <c:y val="0.14436416578462405"/>
          <c:w val="0.76637342583586587"/>
          <c:h val="0.77869486145628031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Data!$A$6167:$C$6167</c:f>
              <c:strCache>
                <c:ptCount val="1"/>
                <c:pt idx="0">
                  <c:v>11-5-21E2 4/1/2009 155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6"/>
          </c:marker>
          <c:xVal>
            <c:numRef>
              <c:f>Data!$B$2768:$B$3011</c:f>
              <c:numCache>
                <c:formatCode>m/d/yyyy</c:formatCode>
                <c:ptCount val="244"/>
                <c:pt idx="0">
                  <c:v>29495</c:v>
                </c:pt>
                <c:pt idx="1">
                  <c:v>29646</c:v>
                </c:pt>
                <c:pt idx="2">
                  <c:v>29646</c:v>
                </c:pt>
                <c:pt idx="3">
                  <c:v>29860</c:v>
                </c:pt>
                <c:pt idx="4">
                  <c:v>29860</c:v>
                </c:pt>
                <c:pt idx="5">
                  <c:v>30590</c:v>
                </c:pt>
                <c:pt idx="6">
                  <c:v>30225</c:v>
                </c:pt>
                <c:pt idx="7">
                  <c:v>30376</c:v>
                </c:pt>
                <c:pt idx="8">
                  <c:v>29495</c:v>
                </c:pt>
                <c:pt idx="9">
                  <c:v>30011</c:v>
                </c:pt>
                <c:pt idx="10">
                  <c:v>30742</c:v>
                </c:pt>
                <c:pt idx="11">
                  <c:v>30225</c:v>
                </c:pt>
                <c:pt idx="12">
                  <c:v>30956</c:v>
                </c:pt>
                <c:pt idx="13">
                  <c:v>30011</c:v>
                </c:pt>
                <c:pt idx="14">
                  <c:v>28764</c:v>
                </c:pt>
                <c:pt idx="15">
                  <c:v>28277</c:v>
                </c:pt>
                <c:pt idx="16">
                  <c:v>28277</c:v>
                </c:pt>
                <c:pt idx="17">
                  <c:v>30590</c:v>
                </c:pt>
                <c:pt idx="18">
                  <c:v>31107</c:v>
                </c:pt>
                <c:pt idx="19">
                  <c:v>28399</c:v>
                </c:pt>
                <c:pt idx="20">
                  <c:v>28550</c:v>
                </c:pt>
                <c:pt idx="21">
                  <c:v>28550</c:v>
                </c:pt>
                <c:pt idx="22">
                  <c:v>29281</c:v>
                </c:pt>
                <c:pt idx="23">
                  <c:v>28764</c:v>
                </c:pt>
                <c:pt idx="24">
                  <c:v>28915</c:v>
                </c:pt>
                <c:pt idx="25">
                  <c:v>28915</c:v>
                </c:pt>
                <c:pt idx="26">
                  <c:v>29129</c:v>
                </c:pt>
                <c:pt idx="27">
                  <c:v>29129</c:v>
                </c:pt>
                <c:pt idx="28">
                  <c:v>29281</c:v>
                </c:pt>
                <c:pt idx="29">
                  <c:v>28399</c:v>
                </c:pt>
                <c:pt idx="30">
                  <c:v>28764</c:v>
                </c:pt>
                <c:pt idx="31">
                  <c:v>17624</c:v>
                </c:pt>
                <c:pt idx="32">
                  <c:v>28034</c:v>
                </c:pt>
                <c:pt idx="33">
                  <c:v>31321</c:v>
                </c:pt>
                <c:pt idx="34">
                  <c:v>31107</c:v>
                </c:pt>
                <c:pt idx="35">
                  <c:v>30956</c:v>
                </c:pt>
                <c:pt idx="36">
                  <c:v>30742</c:v>
                </c:pt>
                <c:pt idx="37">
                  <c:v>30376</c:v>
                </c:pt>
                <c:pt idx="38">
                  <c:v>30011</c:v>
                </c:pt>
                <c:pt idx="39">
                  <c:v>29860</c:v>
                </c:pt>
                <c:pt idx="40">
                  <c:v>29646</c:v>
                </c:pt>
                <c:pt idx="41">
                  <c:v>29495</c:v>
                </c:pt>
                <c:pt idx="42">
                  <c:v>29281</c:v>
                </c:pt>
                <c:pt idx="43">
                  <c:v>30225</c:v>
                </c:pt>
                <c:pt idx="44">
                  <c:v>28915</c:v>
                </c:pt>
                <c:pt idx="45">
                  <c:v>31321</c:v>
                </c:pt>
                <c:pt idx="46">
                  <c:v>28550</c:v>
                </c:pt>
                <c:pt idx="47">
                  <c:v>28399</c:v>
                </c:pt>
                <c:pt idx="48">
                  <c:v>28277</c:v>
                </c:pt>
                <c:pt idx="49">
                  <c:v>28034</c:v>
                </c:pt>
                <c:pt idx="50">
                  <c:v>32940</c:v>
                </c:pt>
                <c:pt idx="51">
                  <c:v>32575</c:v>
                </c:pt>
                <c:pt idx="52">
                  <c:v>32417</c:v>
                </c:pt>
                <c:pt idx="53">
                  <c:v>32203</c:v>
                </c:pt>
                <c:pt idx="54">
                  <c:v>32051</c:v>
                </c:pt>
                <c:pt idx="55">
                  <c:v>31837</c:v>
                </c:pt>
                <c:pt idx="56">
                  <c:v>31686</c:v>
                </c:pt>
                <c:pt idx="57">
                  <c:v>31472</c:v>
                </c:pt>
                <c:pt idx="58">
                  <c:v>31321</c:v>
                </c:pt>
                <c:pt idx="59">
                  <c:v>29129</c:v>
                </c:pt>
                <c:pt idx="60">
                  <c:v>17258</c:v>
                </c:pt>
                <c:pt idx="61">
                  <c:v>17868</c:v>
                </c:pt>
                <c:pt idx="62">
                  <c:v>18804</c:v>
                </c:pt>
                <c:pt idx="63">
                  <c:v>18804</c:v>
                </c:pt>
                <c:pt idx="64">
                  <c:v>18713</c:v>
                </c:pt>
                <c:pt idx="65">
                  <c:v>18713</c:v>
                </c:pt>
                <c:pt idx="66">
                  <c:v>18576</c:v>
                </c:pt>
                <c:pt idx="67">
                  <c:v>18576</c:v>
                </c:pt>
                <c:pt idx="68">
                  <c:v>18325</c:v>
                </c:pt>
                <c:pt idx="69">
                  <c:v>18325</c:v>
                </c:pt>
                <c:pt idx="70">
                  <c:v>18203</c:v>
                </c:pt>
                <c:pt idx="71">
                  <c:v>18203</c:v>
                </c:pt>
                <c:pt idx="72">
                  <c:v>17868</c:v>
                </c:pt>
                <c:pt idx="73">
                  <c:v>31472</c:v>
                </c:pt>
                <c:pt idx="74">
                  <c:v>18934</c:v>
                </c:pt>
                <c:pt idx="75">
                  <c:v>10044</c:v>
                </c:pt>
                <c:pt idx="76">
                  <c:v>8767</c:v>
                </c:pt>
                <c:pt idx="77">
                  <c:v>8798</c:v>
                </c:pt>
                <c:pt idx="78">
                  <c:v>8949</c:v>
                </c:pt>
                <c:pt idx="79">
                  <c:v>9223</c:v>
                </c:pt>
                <c:pt idx="80">
                  <c:v>9618</c:v>
                </c:pt>
                <c:pt idx="81">
                  <c:v>17654</c:v>
                </c:pt>
                <c:pt idx="82">
                  <c:v>9953</c:v>
                </c:pt>
                <c:pt idx="83">
                  <c:v>32568</c:v>
                </c:pt>
                <c:pt idx="84">
                  <c:v>10288</c:v>
                </c:pt>
                <c:pt idx="85">
                  <c:v>10472</c:v>
                </c:pt>
                <c:pt idx="86">
                  <c:v>10775</c:v>
                </c:pt>
                <c:pt idx="87">
                  <c:v>16862</c:v>
                </c:pt>
                <c:pt idx="88">
                  <c:v>17137</c:v>
                </c:pt>
                <c:pt idx="89">
                  <c:v>19086</c:v>
                </c:pt>
                <c:pt idx="90">
                  <c:v>9832</c:v>
                </c:pt>
                <c:pt idx="91">
                  <c:v>25993</c:v>
                </c:pt>
                <c:pt idx="92">
                  <c:v>27820</c:v>
                </c:pt>
                <c:pt idx="93">
                  <c:v>27668</c:v>
                </c:pt>
                <c:pt idx="94">
                  <c:v>27668</c:v>
                </c:pt>
                <c:pt idx="95">
                  <c:v>27454</c:v>
                </c:pt>
                <c:pt idx="96">
                  <c:v>27454</c:v>
                </c:pt>
                <c:pt idx="97">
                  <c:v>27334</c:v>
                </c:pt>
                <c:pt idx="98">
                  <c:v>27089</c:v>
                </c:pt>
                <c:pt idx="99">
                  <c:v>27089</c:v>
                </c:pt>
                <c:pt idx="100">
                  <c:v>26969</c:v>
                </c:pt>
                <c:pt idx="101">
                  <c:v>26724</c:v>
                </c:pt>
                <c:pt idx="102">
                  <c:v>26724</c:v>
                </c:pt>
                <c:pt idx="103">
                  <c:v>26573</c:v>
                </c:pt>
                <c:pt idx="104">
                  <c:v>26554</c:v>
                </c:pt>
                <c:pt idx="105">
                  <c:v>18934</c:v>
                </c:pt>
                <c:pt idx="106">
                  <c:v>24938</c:v>
                </c:pt>
                <c:pt idx="107">
                  <c:v>19086</c:v>
                </c:pt>
                <c:pt idx="108">
                  <c:v>21276</c:v>
                </c:pt>
                <c:pt idx="109">
                  <c:v>21641</c:v>
                </c:pt>
                <c:pt idx="110">
                  <c:v>24532</c:v>
                </c:pt>
                <c:pt idx="111">
                  <c:v>24533</c:v>
                </c:pt>
                <c:pt idx="112">
                  <c:v>26359</c:v>
                </c:pt>
                <c:pt idx="113">
                  <c:v>24875</c:v>
                </c:pt>
                <c:pt idx="114">
                  <c:v>26359</c:v>
                </c:pt>
                <c:pt idx="115">
                  <c:v>25263</c:v>
                </c:pt>
                <c:pt idx="116">
                  <c:v>25263</c:v>
                </c:pt>
                <c:pt idx="117">
                  <c:v>25628</c:v>
                </c:pt>
                <c:pt idx="118">
                  <c:v>25628</c:v>
                </c:pt>
                <c:pt idx="119">
                  <c:v>25993</c:v>
                </c:pt>
                <c:pt idx="120">
                  <c:v>27820</c:v>
                </c:pt>
                <c:pt idx="121">
                  <c:v>24875</c:v>
                </c:pt>
                <c:pt idx="122">
                  <c:v>39539</c:v>
                </c:pt>
                <c:pt idx="123">
                  <c:v>40817</c:v>
                </c:pt>
                <c:pt idx="124">
                  <c:v>40725</c:v>
                </c:pt>
                <c:pt idx="125">
                  <c:v>40634</c:v>
                </c:pt>
                <c:pt idx="126">
                  <c:v>40544</c:v>
                </c:pt>
                <c:pt idx="127">
                  <c:v>40452</c:v>
                </c:pt>
                <c:pt idx="128">
                  <c:v>40360</c:v>
                </c:pt>
                <c:pt idx="129">
                  <c:v>40269</c:v>
                </c:pt>
                <c:pt idx="130">
                  <c:v>40179</c:v>
                </c:pt>
                <c:pt idx="131">
                  <c:v>40087</c:v>
                </c:pt>
                <c:pt idx="132">
                  <c:v>39995</c:v>
                </c:pt>
                <c:pt idx="133">
                  <c:v>39904</c:v>
                </c:pt>
                <c:pt idx="134">
                  <c:v>39814</c:v>
                </c:pt>
                <c:pt idx="135">
                  <c:v>38261</c:v>
                </c:pt>
                <c:pt idx="136">
                  <c:v>39630</c:v>
                </c:pt>
                <c:pt idx="137">
                  <c:v>41122</c:v>
                </c:pt>
                <c:pt idx="138">
                  <c:v>39448</c:v>
                </c:pt>
                <c:pt idx="139">
                  <c:v>39356</c:v>
                </c:pt>
                <c:pt idx="140">
                  <c:v>39264</c:v>
                </c:pt>
                <c:pt idx="141">
                  <c:v>39173</c:v>
                </c:pt>
                <c:pt idx="142">
                  <c:v>39083</c:v>
                </c:pt>
                <c:pt idx="143">
                  <c:v>38991</c:v>
                </c:pt>
                <c:pt idx="144">
                  <c:v>38899</c:v>
                </c:pt>
                <c:pt idx="145">
                  <c:v>38808</c:v>
                </c:pt>
                <c:pt idx="146">
                  <c:v>38718</c:v>
                </c:pt>
                <c:pt idx="147">
                  <c:v>38626</c:v>
                </c:pt>
                <c:pt idx="148">
                  <c:v>38534</c:v>
                </c:pt>
                <c:pt idx="149">
                  <c:v>38412</c:v>
                </c:pt>
                <c:pt idx="150">
                  <c:v>38353</c:v>
                </c:pt>
                <c:pt idx="151">
                  <c:v>39722</c:v>
                </c:pt>
                <c:pt idx="152">
                  <c:v>32203</c:v>
                </c:pt>
                <c:pt idx="153">
                  <c:v>43390.635416666664</c:v>
                </c:pt>
                <c:pt idx="154">
                  <c:v>43290.572916666664</c:v>
                </c:pt>
                <c:pt idx="155">
                  <c:v>43192.614583333328</c:v>
                </c:pt>
                <c:pt idx="156">
                  <c:v>43104.444444444445</c:v>
                </c:pt>
                <c:pt idx="157">
                  <c:v>43012.216666666667</c:v>
                </c:pt>
                <c:pt idx="158">
                  <c:v>43012.216666666667</c:v>
                </c:pt>
                <c:pt idx="159">
                  <c:v>42927.299305555556</c:v>
                </c:pt>
                <c:pt idx="160">
                  <c:v>42877.368055555555</c:v>
                </c:pt>
                <c:pt idx="161">
                  <c:v>42741.527777777774</c:v>
                </c:pt>
                <c:pt idx="162">
                  <c:v>42648.552083333328</c:v>
                </c:pt>
                <c:pt idx="163">
                  <c:v>42551.381944444445</c:v>
                </c:pt>
                <c:pt idx="164">
                  <c:v>42488.390972222223</c:v>
                </c:pt>
                <c:pt idx="165">
                  <c:v>42374.570138888885</c:v>
                </c:pt>
                <c:pt idx="166">
                  <c:v>40927</c:v>
                </c:pt>
                <c:pt idx="167">
                  <c:v>41648.43472222222</c:v>
                </c:pt>
                <c:pt idx="168">
                  <c:v>41928.34375</c:v>
                </c:pt>
                <c:pt idx="169">
                  <c:v>41191</c:v>
                </c:pt>
                <c:pt idx="170">
                  <c:v>41278.609027777777</c:v>
                </c:pt>
                <c:pt idx="171">
                  <c:v>41407.356944444444</c:v>
                </c:pt>
                <c:pt idx="172">
                  <c:v>41465.588888888888</c:v>
                </c:pt>
                <c:pt idx="173">
                  <c:v>42291.628472222219</c:v>
                </c:pt>
                <c:pt idx="174">
                  <c:v>41557.496527777774</c:v>
                </c:pt>
                <c:pt idx="175">
                  <c:v>42207.423611111109</c:v>
                </c:pt>
                <c:pt idx="176">
                  <c:v>41738.611805555556</c:v>
                </c:pt>
                <c:pt idx="177">
                  <c:v>41830.088888888888</c:v>
                </c:pt>
                <c:pt idx="178">
                  <c:v>41928.34375</c:v>
                </c:pt>
                <c:pt idx="179">
                  <c:v>31686</c:v>
                </c:pt>
                <c:pt idx="180">
                  <c:v>42019.581944444442</c:v>
                </c:pt>
                <c:pt idx="181">
                  <c:v>41009</c:v>
                </c:pt>
                <c:pt idx="182">
                  <c:v>41557.496527777774</c:v>
                </c:pt>
                <c:pt idx="183">
                  <c:v>33970</c:v>
                </c:pt>
                <c:pt idx="184">
                  <c:v>35247</c:v>
                </c:pt>
                <c:pt idx="185">
                  <c:v>35125</c:v>
                </c:pt>
                <c:pt idx="186">
                  <c:v>35065</c:v>
                </c:pt>
                <c:pt idx="187">
                  <c:v>34973</c:v>
                </c:pt>
                <c:pt idx="188">
                  <c:v>34881</c:v>
                </c:pt>
                <c:pt idx="189">
                  <c:v>34759</c:v>
                </c:pt>
                <c:pt idx="190">
                  <c:v>34700</c:v>
                </c:pt>
                <c:pt idx="191">
                  <c:v>34608</c:v>
                </c:pt>
                <c:pt idx="192">
                  <c:v>34516</c:v>
                </c:pt>
                <c:pt idx="193">
                  <c:v>34394</c:v>
                </c:pt>
                <c:pt idx="194">
                  <c:v>34335</c:v>
                </c:pt>
                <c:pt idx="195">
                  <c:v>34243</c:v>
                </c:pt>
                <c:pt idx="196">
                  <c:v>35339</c:v>
                </c:pt>
                <c:pt idx="197">
                  <c:v>34029</c:v>
                </c:pt>
                <c:pt idx="198">
                  <c:v>33512</c:v>
                </c:pt>
                <c:pt idx="199">
                  <c:v>33878</c:v>
                </c:pt>
                <c:pt idx="200">
                  <c:v>33786</c:v>
                </c:pt>
                <c:pt idx="201">
                  <c:v>33664</c:v>
                </c:pt>
                <c:pt idx="202">
                  <c:v>33604</c:v>
                </c:pt>
                <c:pt idx="203">
                  <c:v>33420</c:v>
                </c:pt>
                <c:pt idx="204">
                  <c:v>33147</c:v>
                </c:pt>
                <c:pt idx="205">
                  <c:v>32933</c:v>
                </c:pt>
                <c:pt idx="206">
                  <c:v>32782</c:v>
                </c:pt>
                <c:pt idx="207">
                  <c:v>32417</c:v>
                </c:pt>
                <c:pt idx="208">
                  <c:v>32051</c:v>
                </c:pt>
                <c:pt idx="209">
                  <c:v>31837</c:v>
                </c:pt>
                <c:pt idx="210">
                  <c:v>38169</c:v>
                </c:pt>
                <c:pt idx="211">
                  <c:v>42108.599305555552</c:v>
                </c:pt>
                <c:pt idx="212">
                  <c:v>34151</c:v>
                </c:pt>
                <c:pt idx="213">
                  <c:v>37530</c:v>
                </c:pt>
                <c:pt idx="214">
                  <c:v>38047</c:v>
                </c:pt>
                <c:pt idx="215">
                  <c:v>37987</c:v>
                </c:pt>
                <c:pt idx="216">
                  <c:v>33298</c:v>
                </c:pt>
                <c:pt idx="217">
                  <c:v>35431</c:v>
                </c:pt>
                <c:pt idx="218">
                  <c:v>37895</c:v>
                </c:pt>
                <c:pt idx="219">
                  <c:v>37803</c:v>
                </c:pt>
                <c:pt idx="220">
                  <c:v>37622</c:v>
                </c:pt>
                <c:pt idx="221">
                  <c:v>37438</c:v>
                </c:pt>
                <c:pt idx="222">
                  <c:v>37316</c:v>
                </c:pt>
                <c:pt idx="223">
                  <c:v>37257</c:v>
                </c:pt>
                <c:pt idx="224">
                  <c:v>37165</c:v>
                </c:pt>
                <c:pt idx="225">
                  <c:v>37073</c:v>
                </c:pt>
                <c:pt idx="226">
                  <c:v>36951</c:v>
                </c:pt>
                <c:pt idx="227">
                  <c:v>36892</c:v>
                </c:pt>
                <c:pt idx="228">
                  <c:v>36069</c:v>
                </c:pt>
                <c:pt idx="229">
                  <c:v>35704</c:v>
                </c:pt>
                <c:pt idx="230">
                  <c:v>35796</c:v>
                </c:pt>
                <c:pt idx="231">
                  <c:v>35612</c:v>
                </c:pt>
                <c:pt idx="232">
                  <c:v>37681</c:v>
                </c:pt>
                <c:pt idx="233">
                  <c:v>36800</c:v>
                </c:pt>
                <c:pt idx="234">
                  <c:v>35490</c:v>
                </c:pt>
                <c:pt idx="235">
                  <c:v>35855</c:v>
                </c:pt>
                <c:pt idx="236">
                  <c:v>35977</c:v>
                </c:pt>
                <c:pt idx="237">
                  <c:v>36342</c:v>
                </c:pt>
                <c:pt idx="238">
                  <c:v>36708</c:v>
                </c:pt>
                <c:pt idx="239">
                  <c:v>36586</c:v>
                </c:pt>
                <c:pt idx="240">
                  <c:v>36526</c:v>
                </c:pt>
                <c:pt idx="241">
                  <c:v>36220</c:v>
                </c:pt>
                <c:pt idx="242">
                  <c:v>36434</c:v>
                </c:pt>
                <c:pt idx="243">
                  <c:v>36161</c:v>
                </c:pt>
              </c:numCache>
            </c:numRef>
          </c:xVal>
          <c:yVal>
            <c:numRef>
              <c:f>Data!$C$2768:$C$3011</c:f>
              <c:numCache>
                <c:formatCode>General</c:formatCode>
                <c:ptCount val="244"/>
                <c:pt idx="0">
                  <c:v>16.5</c:v>
                </c:pt>
                <c:pt idx="1">
                  <c:v>69.699999999999989</c:v>
                </c:pt>
                <c:pt idx="2">
                  <c:v>69.5</c:v>
                </c:pt>
                <c:pt idx="3">
                  <c:v>29.699999999999989</c:v>
                </c:pt>
                <c:pt idx="4">
                  <c:v>29.5</c:v>
                </c:pt>
                <c:pt idx="5">
                  <c:v>50.5</c:v>
                </c:pt>
                <c:pt idx="6">
                  <c:v>49.699999999999989</c:v>
                </c:pt>
                <c:pt idx="7">
                  <c:v>73.5</c:v>
                </c:pt>
                <c:pt idx="8">
                  <c:v>16.699999999999989</c:v>
                </c:pt>
                <c:pt idx="9">
                  <c:v>67.5</c:v>
                </c:pt>
                <c:pt idx="10">
                  <c:v>83.699999999999989</c:v>
                </c:pt>
                <c:pt idx="11">
                  <c:v>49.5</c:v>
                </c:pt>
                <c:pt idx="12">
                  <c:v>59.699999999999989</c:v>
                </c:pt>
                <c:pt idx="13">
                  <c:v>67.699999999999989</c:v>
                </c:pt>
                <c:pt idx="14">
                  <c:v>51.699999999999989</c:v>
                </c:pt>
                <c:pt idx="15">
                  <c:v>62.699999999999989</c:v>
                </c:pt>
                <c:pt idx="16">
                  <c:v>62.5</c:v>
                </c:pt>
                <c:pt idx="17">
                  <c:v>51</c:v>
                </c:pt>
                <c:pt idx="18">
                  <c:v>85.699999999999989</c:v>
                </c:pt>
                <c:pt idx="19">
                  <c:v>95.699999999999989</c:v>
                </c:pt>
                <c:pt idx="20">
                  <c:v>104.5</c:v>
                </c:pt>
                <c:pt idx="21">
                  <c:v>104.69999999999999</c:v>
                </c:pt>
                <c:pt idx="22">
                  <c:v>60.5</c:v>
                </c:pt>
                <c:pt idx="23">
                  <c:v>51.5</c:v>
                </c:pt>
                <c:pt idx="24">
                  <c:v>79.199999999999989</c:v>
                </c:pt>
                <c:pt idx="25">
                  <c:v>79</c:v>
                </c:pt>
                <c:pt idx="26">
                  <c:v>42.699999999999989</c:v>
                </c:pt>
                <c:pt idx="27">
                  <c:v>42.5</c:v>
                </c:pt>
                <c:pt idx="28">
                  <c:v>60.699999999999989</c:v>
                </c:pt>
                <c:pt idx="29">
                  <c:v>95.5</c:v>
                </c:pt>
                <c:pt idx="30">
                  <c:v>52</c:v>
                </c:pt>
                <c:pt idx="31">
                  <c:v>162.29999999999998</c:v>
                </c:pt>
                <c:pt idx="32">
                  <c:v>87.199999999999989</c:v>
                </c:pt>
                <c:pt idx="33">
                  <c:v>62</c:v>
                </c:pt>
                <c:pt idx="34">
                  <c:v>86</c:v>
                </c:pt>
                <c:pt idx="35">
                  <c:v>60</c:v>
                </c:pt>
                <c:pt idx="36">
                  <c:v>84</c:v>
                </c:pt>
                <c:pt idx="37">
                  <c:v>74</c:v>
                </c:pt>
                <c:pt idx="38">
                  <c:v>68</c:v>
                </c:pt>
                <c:pt idx="39">
                  <c:v>30</c:v>
                </c:pt>
                <c:pt idx="40">
                  <c:v>70</c:v>
                </c:pt>
                <c:pt idx="41">
                  <c:v>17</c:v>
                </c:pt>
                <c:pt idx="42">
                  <c:v>61</c:v>
                </c:pt>
                <c:pt idx="43">
                  <c:v>50</c:v>
                </c:pt>
                <c:pt idx="44">
                  <c:v>79.5</c:v>
                </c:pt>
                <c:pt idx="45">
                  <c:v>61.699999999999989</c:v>
                </c:pt>
                <c:pt idx="46">
                  <c:v>105</c:v>
                </c:pt>
                <c:pt idx="47">
                  <c:v>96</c:v>
                </c:pt>
                <c:pt idx="48">
                  <c:v>63</c:v>
                </c:pt>
                <c:pt idx="49">
                  <c:v>87.5</c:v>
                </c:pt>
                <c:pt idx="50">
                  <c:v>113.69999999999999</c:v>
                </c:pt>
                <c:pt idx="51">
                  <c:v>10.699999999999989</c:v>
                </c:pt>
                <c:pt idx="52">
                  <c:v>36.699999999999989</c:v>
                </c:pt>
                <c:pt idx="53">
                  <c:v>65.699999999999989</c:v>
                </c:pt>
                <c:pt idx="54">
                  <c:v>58.699999999999989</c:v>
                </c:pt>
                <c:pt idx="55">
                  <c:v>77.699999999999989</c:v>
                </c:pt>
                <c:pt idx="56">
                  <c:v>68.699999999999989</c:v>
                </c:pt>
                <c:pt idx="57">
                  <c:v>95.699999999999989</c:v>
                </c:pt>
                <c:pt idx="58">
                  <c:v>61.5</c:v>
                </c:pt>
                <c:pt idx="59">
                  <c:v>43</c:v>
                </c:pt>
                <c:pt idx="60">
                  <c:v>170.89999999999998</c:v>
                </c:pt>
                <c:pt idx="61">
                  <c:v>151.1</c:v>
                </c:pt>
                <c:pt idx="62">
                  <c:v>126.89999999999999</c:v>
                </c:pt>
                <c:pt idx="63">
                  <c:v>126.89999999999999</c:v>
                </c:pt>
                <c:pt idx="64">
                  <c:v>142.5</c:v>
                </c:pt>
                <c:pt idx="65">
                  <c:v>142.5</c:v>
                </c:pt>
                <c:pt idx="66">
                  <c:v>135.6</c:v>
                </c:pt>
                <c:pt idx="67">
                  <c:v>135.6</c:v>
                </c:pt>
                <c:pt idx="68">
                  <c:v>166.7</c:v>
                </c:pt>
                <c:pt idx="69">
                  <c:v>166.7</c:v>
                </c:pt>
                <c:pt idx="70">
                  <c:v>143</c:v>
                </c:pt>
                <c:pt idx="71">
                  <c:v>143</c:v>
                </c:pt>
                <c:pt idx="72">
                  <c:v>151.1</c:v>
                </c:pt>
                <c:pt idx="73">
                  <c:v>96</c:v>
                </c:pt>
                <c:pt idx="74">
                  <c:v>132</c:v>
                </c:pt>
                <c:pt idx="75">
                  <c:v>192</c:v>
                </c:pt>
                <c:pt idx="76">
                  <c:v>210</c:v>
                </c:pt>
                <c:pt idx="77">
                  <c:v>208.5</c:v>
                </c:pt>
                <c:pt idx="78">
                  <c:v>200.89999999999998</c:v>
                </c:pt>
                <c:pt idx="79">
                  <c:v>207.29999999999998</c:v>
                </c:pt>
                <c:pt idx="80">
                  <c:v>198.1</c:v>
                </c:pt>
                <c:pt idx="81">
                  <c:v>151.69999999999999</c:v>
                </c:pt>
                <c:pt idx="82">
                  <c:v>197</c:v>
                </c:pt>
                <c:pt idx="83">
                  <c:v>11</c:v>
                </c:pt>
                <c:pt idx="84">
                  <c:v>197.5</c:v>
                </c:pt>
                <c:pt idx="85">
                  <c:v>187.5</c:v>
                </c:pt>
                <c:pt idx="86">
                  <c:v>184.6</c:v>
                </c:pt>
                <c:pt idx="87">
                  <c:v>178.2</c:v>
                </c:pt>
                <c:pt idx="88">
                  <c:v>166.2</c:v>
                </c:pt>
                <c:pt idx="89">
                  <c:v>141.6</c:v>
                </c:pt>
                <c:pt idx="90">
                  <c:v>195.1</c:v>
                </c:pt>
                <c:pt idx="91">
                  <c:v>130.69999999999999</c:v>
                </c:pt>
                <c:pt idx="92">
                  <c:v>124.69999999999999</c:v>
                </c:pt>
                <c:pt idx="93">
                  <c:v>110.99999999999999</c:v>
                </c:pt>
                <c:pt idx="94">
                  <c:v>111.19999999999999</c:v>
                </c:pt>
                <c:pt idx="95">
                  <c:v>117.99999999999999</c:v>
                </c:pt>
                <c:pt idx="96">
                  <c:v>118.19999999999999</c:v>
                </c:pt>
                <c:pt idx="97">
                  <c:v>109.49999999999999</c:v>
                </c:pt>
                <c:pt idx="98">
                  <c:v>114.49999999999999</c:v>
                </c:pt>
                <c:pt idx="99">
                  <c:v>114.69999999999999</c:v>
                </c:pt>
                <c:pt idx="100">
                  <c:v>113.19999999999999</c:v>
                </c:pt>
                <c:pt idx="101">
                  <c:v>119.69999999999999</c:v>
                </c:pt>
                <c:pt idx="102">
                  <c:v>119.89999999999999</c:v>
                </c:pt>
                <c:pt idx="103">
                  <c:v>101.69999999999999</c:v>
                </c:pt>
                <c:pt idx="104">
                  <c:v>109.69999999999999</c:v>
                </c:pt>
                <c:pt idx="105">
                  <c:v>132</c:v>
                </c:pt>
                <c:pt idx="106">
                  <c:v>105.89999999999998</c:v>
                </c:pt>
                <c:pt idx="107">
                  <c:v>141.6</c:v>
                </c:pt>
                <c:pt idx="108">
                  <c:v>62.5</c:v>
                </c:pt>
                <c:pt idx="109">
                  <c:v>75.099999999999994</c:v>
                </c:pt>
                <c:pt idx="110">
                  <c:v>134.89999999999998</c:v>
                </c:pt>
                <c:pt idx="111">
                  <c:v>134.69999999999999</c:v>
                </c:pt>
                <c:pt idx="112">
                  <c:v>129.69999999999999</c:v>
                </c:pt>
                <c:pt idx="113">
                  <c:v>128.39999999999998</c:v>
                </c:pt>
                <c:pt idx="114">
                  <c:v>129.89999999999998</c:v>
                </c:pt>
                <c:pt idx="115">
                  <c:v>123.89999999999999</c:v>
                </c:pt>
                <c:pt idx="116">
                  <c:v>123.69999999999999</c:v>
                </c:pt>
                <c:pt idx="117">
                  <c:v>129.6</c:v>
                </c:pt>
                <c:pt idx="118">
                  <c:v>129.39999999999998</c:v>
                </c:pt>
                <c:pt idx="119">
                  <c:v>130.89999999999998</c:v>
                </c:pt>
                <c:pt idx="120">
                  <c:v>124.49999999999999</c:v>
                </c:pt>
                <c:pt idx="121">
                  <c:v>128.39999999999998</c:v>
                </c:pt>
                <c:pt idx="122">
                  <c:v>197.46</c:v>
                </c:pt>
                <c:pt idx="123">
                  <c:v>183.61</c:v>
                </c:pt>
                <c:pt idx="124">
                  <c:v>187.54</c:v>
                </c:pt>
                <c:pt idx="125">
                  <c:v>189.41</c:v>
                </c:pt>
                <c:pt idx="126">
                  <c:v>184.25</c:v>
                </c:pt>
                <c:pt idx="127">
                  <c:v>183.03</c:v>
                </c:pt>
                <c:pt idx="128">
                  <c:v>184.27</c:v>
                </c:pt>
                <c:pt idx="129">
                  <c:v>185.44</c:v>
                </c:pt>
                <c:pt idx="130">
                  <c:v>182.82</c:v>
                </c:pt>
                <c:pt idx="131">
                  <c:v>183.11</c:v>
                </c:pt>
                <c:pt idx="132">
                  <c:v>186.15</c:v>
                </c:pt>
                <c:pt idx="133">
                  <c:v>191.85</c:v>
                </c:pt>
                <c:pt idx="134">
                  <c:v>189.68</c:v>
                </c:pt>
                <c:pt idx="135">
                  <c:v>188.62</c:v>
                </c:pt>
                <c:pt idx="136">
                  <c:v>196.77</c:v>
                </c:pt>
                <c:pt idx="137">
                  <c:v>196.57999999999998</c:v>
                </c:pt>
                <c:pt idx="138">
                  <c:v>198.3</c:v>
                </c:pt>
                <c:pt idx="139">
                  <c:v>188.81</c:v>
                </c:pt>
                <c:pt idx="140">
                  <c:v>187.89</c:v>
                </c:pt>
                <c:pt idx="141">
                  <c:v>200.19</c:v>
                </c:pt>
                <c:pt idx="142">
                  <c:v>201.29</c:v>
                </c:pt>
                <c:pt idx="143">
                  <c:v>199.55</c:v>
                </c:pt>
                <c:pt idx="144">
                  <c:v>193.94</c:v>
                </c:pt>
                <c:pt idx="145">
                  <c:v>200.07999999999998</c:v>
                </c:pt>
                <c:pt idx="146">
                  <c:v>197.5</c:v>
                </c:pt>
                <c:pt idx="147">
                  <c:v>193.06</c:v>
                </c:pt>
                <c:pt idx="148">
                  <c:v>191.99</c:v>
                </c:pt>
                <c:pt idx="149">
                  <c:v>195.92000000000002</c:v>
                </c:pt>
                <c:pt idx="150">
                  <c:v>195.2</c:v>
                </c:pt>
                <c:pt idx="151">
                  <c:v>190.04</c:v>
                </c:pt>
                <c:pt idx="152">
                  <c:v>66</c:v>
                </c:pt>
                <c:pt idx="153">
                  <c:v>169.68</c:v>
                </c:pt>
                <c:pt idx="154">
                  <c:v>166.7</c:v>
                </c:pt>
                <c:pt idx="155">
                  <c:v>182.9</c:v>
                </c:pt>
                <c:pt idx="156">
                  <c:v>182.85</c:v>
                </c:pt>
                <c:pt idx="157">
                  <c:v>146.32</c:v>
                </c:pt>
                <c:pt idx="158">
                  <c:v>146.32</c:v>
                </c:pt>
                <c:pt idx="159">
                  <c:v>133.69999999999999</c:v>
                </c:pt>
                <c:pt idx="160">
                  <c:v>121.85</c:v>
                </c:pt>
                <c:pt idx="161">
                  <c:v>163.69</c:v>
                </c:pt>
                <c:pt idx="162">
                  <c:v>155.01999999999998</c:v>
                </c:pt>
                <c:pt idx="163">
                  <c:v>161.94999999999999</c:v>
                </c:pt>
                <c:pt idx="164">
                  <c:v>195.62</c:v>
                </c:pt>
                <c:pt idx="165">
                  <c:v>194.74</c:v>
                </c:pt>
                <c:pt idx="166">
                  <c:v>196.99</c:v>
                </c:pt>
                <c:pt idx="167">
                  <c:v>192.35</c:v>
                </c:pt>
                <c:pt idx="168">
                  <c:v>186.27</c:v>
                </c:pt>
                <c:pt idx="169">
                  <c:v>194.64</c:v>
                </c:pt>
                <c:pt idx="170">
                  <c:v>198.46</c:v>
                </c:pt>
                <c:pt idx="171">
                  <c:v>195.64</c:v>
                </c:pt>
                <c:pt idx="172">
                  <c:v>193.87</c:v>
                </c:pt>
                <c:pt idx="173">
                  <c:v>192.87</c:v>
                </c:pt>
                <c:pt idx="174">
                  <c:v>193.56</c:v>
                </c:pt>
                <c:pt idx="175">
                  <c:v>187.35</c:v>
                </c:pt>
                <c:pt idx="176">
                  <c:v>193.02</c:v>
                </c:pt>
                <c:pt idx="177">
                  <c:v>188.75</c:v>
                </c:pt>
                <c:pt idx="178">
                  <c:v>186.27</c:v>
                </c:pt>
                <c:pt idx="179">
                  <c:v>69</c:v>
                </c:pt>
                <c:pt idx="180">
                  <c:v>186.64</c:v>
                </c:pt>
                <c:pt idx="181">
                  <c:v>197.44</c:v>
                </c:pt>
                <c:pt idx="182">
                  <c:v>193.56</c:v>
                </c:pt>
                <c:pt idx="183">
                  <c:v>85</c:v>
                </c:pt>
                <c:pt idx="184">
                  <c:v>97</c:v>
                </c:pt>
                <c:pt idx="185">
                  <c:v>106</c:v>
                </c:pt>
                <c:pt idx="186">
                  <c:v>106</c:v>
                </c:pt>
                <c:pt idx="187">
                  <c:v>113</c:v>
                </c:pt>
                <c:pt idx="188">
                  <c:v>93</c:v>
                </c:pt>
                <c:pt idx="189">
                  <c:v>92</c:v>
                </c:pt>
                <c:pt idx="190">
                  <c:v>94</c:v>
                </c:pt>
                <c:pt idx="191">
                  <c:v>111</c:v>
                </c:pt>
                <c:pt idx="192">
                  <c:v>87</c:v>
                </c:pt>
                <c:pt idx="193">
                  <c:v>105</c:v>
                </c:pt>
                <c:pt idx="194">
                  <c:v>84</c:v>
                </c:pt>
                <c:pt idx="195">
                  <c:v>95</c:v>
                </c:pt>
                <c:pt idx="196">
                  <c:v>95</c:v>
                </c:pt>
                <c:pt idx="197">
                  <c:v>94</c:v>
                </c:pt>
                <c:pt idx="198">
                  <c:v>78</c:v>
                </c:pt>
                <c:pt idx="199">
                  <c:v>70</c:v>
                </c:pt>
                <c:pt idx="200">
                  <c:v>84.5</c:v>
                </c:pt>
                <c:pt idx="201">
                  <c:v>98</c:v>
                </c:pt>
                <c:pt idx="202">
                  <c:v>96</c:v>
                </c:pt>
                <c:pt idx="203">
                  <c:v>78</c:v>
                </c:pt>
                <c:pt idx="204">
                  <c:v>92</c:v>
                </c:pt>
                <c:pt idx="205">
                  <c:v>114</c:v>
                </c:pt>
                <c:pt idx="206">
                  <c:v>93</c:v>
                </c:pt>
                <c:pt idx="207">
                  <c:v>37</c:v>
                </c:pt>
                <c:pt idx="208">
                  <c:v>59</c:v>
                </c:pt>
                <c:pt idx="209">
                  <c:v>78</c:v>
                </c:pt>
                <c:pt idx="210">
                  <c:v>188.12</c:v>
                </c:pt>
                <c:pt idx="211">
                  <c:v>187.68</c:v>
                </c:pt>
                <c:pt idx="212">
                  <c:v>94</c:v>
                </c:pt>
                <c:pt idx="213">
                  <c:v>179.8</c:v>
                </c:pt>
                <c:pt idx="214">
                  <c:v>192.56</c:v>
                </c:pt>
                <c:pt idx="215">
                  <c:v>187.3</c:v>
                </c:pt>
                <c:pt idx="216">
                  <c:v>110</c:v>
                </c:pt>
                <c:pt idx="217">
                  <c:v>121</c:v>
                </c:pt>
                <c:pt idx="218">
                  <c:v>187.04</c:v>
                </c:pt>
                <c:pt idx="219">
                  <c:v>182.34</c:v>
                </c:pt>
                <c:pt idx="220">
                  <c:v>186.27</c:v>
                </c:pt>
                <c:pt idx="221">
                  <c:v>177.8</c:v>
                </c:pt>
                <c:pt idx="222">
                  <c:v>182.4</c:v>
                </c:pt>
                <c:pt idx="223">
                  <c:v>180.7</c:v>
                </c:pt>
                <c:pt idx="224">
                  <c:v>173.8</c:v>
                </c:pt>
                <c:pt idx="225">
                  <c:v>159.9</c:v>
                </c:pt>
                <c:pt idx="226">
                  <c:v>166.9</c:v>
                </c:pt>
                <c:pt idx="227">
                  <c:v>167.5</c:v>
                </c:pt>
                <c:pt idx="228">
                  <c:v>113.1</c:v>
                </c:pt>
                <c:pt idx="229">
                  <c:v>103.5</c:v>
                </c:pt>
                <c:pt idx="230">
                  <c:v>118.1</c:v>
                </c:pt>
                <c:pt idx="231">
                  <c:v>109</c:v>
                </c:pt>
                <c:pt idx="232">
                  <c:v>187.85</c:v>
                </c:pt>
                <c:pt idx="233">
                  <c:v>162.4</c:v>
                </c:pt>
                <c:pt idx="234">
                  <c:v>121</c:v>
                </c:pt>
                <c:pt idx="235">
                  <c:v>150</c:v>
                </c:pt>
                <c:pt idx="236">
                  <c:v>130</c:v>
                </c:pt>
                <c:pt idx="237">
                  <c:v>128.88999999999999</c:v>
                </c:pt>
                <c:pt idx="238">
                  <c:v>145.4</c:v>
                </c:pt>
                <c:pt idx="239">
                  <c:v>163.9</c:v>
                </c:pt>
                <c:pt idx="240">
                  <c:v>158.9</c:v>
                </c:pt>
                <c:pt idx="241">
                  <c:v>147.4</c:v>
                </c:pt>
                <c:pt idx="242">
                  <c:v>148.30000000000001</c:v>
                </c:pt>
                <c:pt idx="243">
                  <c:v>143.5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38-45D6-A10F-5CE0819F5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019712"/>
        <c:axId val="895122256"/>
      </c:scatterChart>
      <c:valAx>
        <c:axId val="243019712"/>
        <c:scaling>
          <c:orientation val="minMax"/>
          <c:max val="43841"/>
          <c:min val="8777"/>
        </c:scaling>
        <c:delete val="0"/>
        <c:axPos val="b"/>
        <c:majorGridlines/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[$-409]yyyy;@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95122256"/>
        <c:crosses val="autoZero"/>
        <c:crossBetween val="midCat"/>
        <c:majorUnit val="5478.75"/>
      </c:valAx>
      <c:valAx>
        <c:axId val="895122256"/>
        <c:scaling>
          <c:orientation val="minMax"/>
          <c:max val="350"/>
        </c:scaling>
        <c:delete val="0"/>
        <c:axPos val="l"/>
        <c:majorGridlines/>
        <c:minorGridlines>
          <c:spPr>
            <a:ln w="3175">
              <a:solidFill>
                <a:srgbClr val="000000"/>
              </a:solidFill>
              <a:prstDash val="lgDashDotDot"/>
            </a:ln>
          </c:spPr>
        </c:minorGridlines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GW Elev (ft msl)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43019712"/>
        <c:crosses val="autoZero"/>
        <c:crossBetween val="midCat"/>
        <c:majorUnit val="50"/>
        <c:minorUnit val="50"/>
      </c:valAx>
      <c:spPr>
        <a:solidFill>
          <a:srgbClr val="EAEAEA"/>
        </a:solidFill>
        <a:ln w="12700">
          <a:solidFill>
            <a:srgbClr val="808080"/>
          </a:solidFill>
          <a:prstDash val="solid"/>
        </a:ln>
        <a:effectLst>
          <a:outerShdw blurRad="63500" sx="102000" sy="102000" algn="ctr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  <c:extLst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0.75627</cdr:x>
      <cdr:y>0.21331</cdr:y>
    </cdr:from>
    <cdr:to>
      <cdr:x>0.77753</cdr:x>
      <cdr:y>0.5334</cdr:y>
    </cdr:to>
    <cdr:sp macro="" textlink="">
      <cdr:nvSpPr>
        <cdr:cNvPr id="4" name="Arrow: Up-Down 3">
          <a:extLst xmlns:a="http://schemas.openxmlformats.org/drawingml/2006/main">
            <a:ext uri="{FF2B5EF4-FFF2-40B4-BE49-F238E27FC236}">
              <a16:creationId xmlns:a16="http://schemas.microsoft.com/office/drawing/2014/main" id="{20608CF5-835C-4387-A377-1B76C8588312}"/>
            </a:ext>
          </a:extLst>
        </cdr:cNvPr>
        <cdr:cNvSpPr/>
      </cdr:nvSpPr>
      <cdr:spPr>
        <a:xfrm xmlns:a="http://schemas.openxmlformats.org/drawingml/2006/main">
          <a:off x="8687181" y="893160"/>
          <a:ext cx="244210" cy="1340264"/>
        </a:xfrm>
        <a:prstGeom xmlns:a="http://schemas.openxmlformats.org/drawingml/2006/main" prst="up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0.77829</cdr:x>
      <cdr:y>0.22047</cdr:y>
    </cdr:from>
    <cdr:to>
      <cdr:x>0.92311</cdr:x>
      <cdr:y>0.51551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48CB4E2-6622-449B-9137-6E00D74F73BB}"/>
            </a:ext>
          </a:extLst>
        </cdr:cNvPr>
        <cdr:cNvSpPr txBox="1"/>
      </cdr:nvSpPr>
      <cdr:spPr>
        <a:xfrm xmlns:a="http://schemas.openxmlformats.org/drawingml/2006/main">
          <a:off x="8940151" y="923129"/>
          <a:ext cx="1663430" cy="1235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rgbClr val="FF0000"/>
              </a:solidFill>
            </a:rPr>
            <a:t>Objective: stay in the range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0.15762</cdr:x>
      <cdr:y>0.52669</cdr:y>
    </cdr:from>
    <cdr:to>
      <cdr:x>0.92107</cdr:x>
      <cdr:y>0.61957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F3F31F77-4EEE-42F2-941E-44307E498965}"/>
            </a:ext>
          </a:extLst>
        </cdr:cNvPr>
        <cdr:cNvSpPr txBox="1"/>
      </cdr:nvSpPr>
      <cdr:spPr>
        <a:xfrm xmlns:a="http://schemas.openxmlformats.org/drawingml/2006/main">
          <a:off x="1002904" y="2443382"/>
          <a:ext cx="4857677" cy="430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dirty="0">
              <a:solidFill>
                <a:srgbClr val="FF0000"/>
              </a:solidFill>
            </a:rPr>
            <a:t>Minimum Threshold=historical low levels</a:t>
          </a:r>
        </a:p>
      </cdr:txBody>
    </cdr:sp>
  </cdr:relSizeAnchor>
  <cdr:relSizeAnchor xmlns:cdr="http://schemas.openxmlformats.org/drawingml/2006/chartDrawing">
    <cdr:from>
      <cdr:x>0.16593</cdr:x>
      <cdr:y>0.75714</cdr:y>
    </cdr:from>
    <cdr:to>
      <cdr:x>1</cdr:x>
      <cdr:y>0.85002</cdr:y>
    </cdr:to>
    <cdr:sp macro="" textlink="">
      <cdr:nvSpPr>
        <cdr:cNvPr id="3" name="TextBox 11">
          <a:extLst xmlns:a="http://schemas.openxmlformats.org/drawingml/2006/main">
            <a:ext uri="{FF2B5EF4-FFF2-40B4-BE49-F238E27FC236}">
              <a16:creationId xmlns:a16="http://schemas.microsoft.com/office/drawing/2014/main" id="{797C8E9C-AC62-44A3-B614-827F2517033F}"/>
            </a:ext>
          </a:extLst>
        </cdr:cNvPr>
        <cdr:cNvSpPr txBox="1"/>
      </cdr:nvSpPr>
      <cdr:spPr>
        <a:xfrm xmlns:a="http://schemas.openxmlformats.org/drawingml/2006/main">
          <a:off x="1055805" y="3512469"/>
          <a:ext cx="5306992" cy="430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dirty="0">
              <a:solidFill>
                <a:schemeClr val="accent2">
                  <a:lumMod val="75000"/>
                </a:schemeClr>
              </a:solidFill>
            </a:rPr>
            <a:t>Minimum Threshold=shallow well bottom</a:t>
          </a:r>
        </a:p>
      </cdr:txBody>
    </cdr:sp>
  </cdr:relSizeAnchor>
  <cdr:relSizeAnchor xmlns:cdr="http://schemas.openxmlformats.org/drawingml/2006/chartDrawing">
    <cdr:from>
      <cdr:x>0.15521</cdr:x>
      <cdr:y>0.54129</cdr:y>
    </cdr:from>
    <cdr:to>
      <cdr:x>0.93975</cdr:x>
      <cdr:y>0.54129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4B20357F-3004-4D94-88EF-82194C8B5B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987599" y="2511109"/>
          <a:ext cx="4991859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8D15897-4158-4C0E-8E1E-EE184300DED6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5984C8E0-80E6-4916-B6E7-E1936595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1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1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6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23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02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12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9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9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77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0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8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3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56639-ACF6-4AE7-9EAA-73CF8CF99D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8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56639-ACF6-4AE7-9EAA-73CF8CF99D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3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3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4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6B4B-6EAE-4601-A617-AA5D76D29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560"/>
            <a:ext cx="9144000" cy="1301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91D83-B6DB-4CAC-8CD4-FD063C1EFF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58367"/>
            <a:ext cx="9144000" cy="4663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San Benito County Water District Groundwater Sustainability Agency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96A88-8ADA-4A94-A700-8C42EA8E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27C7-B7A0-4922-A440-8EAEBCE6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3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359EE-639F-4981-841D-BD91DC551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1E483-26BC-4694-8E6A-CBE1E6599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C4F1B-5CEE-4482-9B18-4E25768A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E6AB-4C4A-4BC5-801E-6267563DD49B}" type="datetime1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A93E3-0E10-45BA-A531-43214CD8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D004E-EAA4-403D-B74D-D49AB52A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4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8014-C5B0-4D33-BC9D-18615D3F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4704F-A1BA-4F1E-B997-24A1962E8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497DB-4438-4D91-A5E4-90C52D28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B6B1-7DFB-4469-8303-0C5343286F63}" type="datetime1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3EC53-1A73-4A28-AC6C-08B9BC0C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FFB83-4656-4CFE-B0FB-1ED09D02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1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B9C8C-7CEB-4FB6-96E5-FE62B6DB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362D-7E6F-4AC8-B660-C1951B6B0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43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6908E-51A1-4D9E-9E26-EBE794530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37420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329A5-2619-4CF0-AC65-08127C26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C32E-523B-4DDA-821D-27EF86C47301}" type="datetime1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4107A-729C-4EA0-9BA9-D12A74B6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CC7F8-FDE4-49E2-96EC-B9A942B2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8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0732-27BE-463E-ADD0-FA651FAE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75F78-4AE1-4F26-AE61-970D82EE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46387-D95C-446D-A866-F6290A591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F8C6D-43E2-4F75-9C17-E240E97C3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25C1B-7B3F-4B3F-B130-4C8511788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63B2C-2A1B-4C59-AA65-A8B313DF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3992-FD1D-43F7-AA2F-5B5FB5C84004}" type="datetime1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F5A631-FA0C-46E8-B095-57AAF57C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77043-9484-4193-BE48-527AA950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49E3-5D9A-4104-8FC2-33B566F6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6BA6C-3E93-462E-8E04-5015A316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7A22-4766-4DE6-A4A9-49BD27ABB718}" type="datetime1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642A9-ECAE-49C7-9884-39D49EF6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BD1A9-E1B2-47DC-8F07-09630CA8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48E51-C40E-463F-9E7D-2107E85A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9AF1-D406-4738-8C26-122149890B1F}" type="datetime1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BC924-DA88-4842-A16B-1CE74DFC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9CD4A-7647-488D-83BF-CA48C8AA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9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9409-0594-4972-A3EF-DDD807DB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84D5-7D0F-4199-BCEA-45BC316A5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F767-5C2F-4937-B8FC-25C94B582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C8ECB-494A-4FEB-A450-3FC36168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6FA5-84E3-442A-A4D6-2BB0BEAA724A}" type="datetime1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2EE16-E050-4648-85EB-2E5A7294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3AA47-9DDD-49B5-9A82-27DF9C77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8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6CE2-6A39-4A84-AC1A-18EA62E5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7772B6-06A5-4DCE-AC9B-2FF8F4035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5A61C-8A5B-481A-AC34-BFA00C3CD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5EE84-6158-4F10-B879-616C635E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04FE-FBE4-4D60-B98A-9EBA28C3A15E}" type="datetime1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585D2-6F84-48A2-9B98-B3A8BDD3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50EDF-E295-4B1E-9297-41527EBD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3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FE5E-2DB4-450F-A36E-B8F72B7B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6785D-052D-44C7-A88C-FE5DF5B66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639B8-6DE2-4F98-8500-767D8CD8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462B-CEC3-4888-B0B0-A62536A904DE}" type="datetime1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F0A6-6A5B-46CC-A542-69BA6F8B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E9FA7-C879-48C2-A061-BCC5D805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3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FD6E2-CAEC-46C0-9DAA-CA113B6C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1A164-5E2E-4D28-8DD9-93AEFF96F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F9916-7A9A-4578-A8B4-67F22C4F0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C9E6B-46FC-4A00-8C6E-389AA81FD535}" type="datetime1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4A11D-9F0C-4A98-9324-3B654C386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23F34-3080-4467-A44F-9E7D163C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3DCBF-921F-4CAC-AFD7-CC3F4F70CD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53FBA-19CA-46A4-9FF0-B97D597A7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Brus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94" t="22149" b="17112"/>
          <a:stretch/>
        </p:blipFill>
        <p:spPr>
          <a:xfrm>
            <a:off x="1" y="5038603"/>
            <a:ext cx="12191999" cy="1819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50F394-F3E1-401B-A6F5-13CB17C375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67" b="90000" l="939" r="98358">
                        <a14:foregroundMark x1="6523" y1="5833" x2="6523" y2="5833"/>
                        <a14:foregroundMark x1="6664" y1="7500" x2="6664" y2="7500"/>
                        <a14:foregroundMark x1="7321" y1="22500" x2="7321" y2="22500"/>
                        <a14:foregroundMark x1="7133" y1="53000" x2="7133" y2="53000"/>
                        <a14:foregroundMark x1="1032" y1="5333" x2="1032" y2="5333"/>
                        <a14:foregroundMark x1="20131" y1="5833" x2="20131" y2="5833"/>
                        <a14:foregroundMark x1="34350" y1="6333" x2="34350" y2="6333"/>
                        <a14:foregroundMark x1="38292" y1="5333" x2="38292" y2="5333"/>
                        <a14:foregroundMark x1="39700" y1="7000" x2="39700" y2="7000"/>
                        <a14:foregroundMark x1="43595" y1="17000" x2="43595" y2="17000"/>
                        <a14:foregroundMark x1="52651" y1="7000" x2="52651" y2="7000"/>
                        <a14:foregroundMark x1="58282" y1="9167" x2="58282" y2="9167"/>
                        <a14:foregroundMark x1="61896" y1="22500" x2="61896" y2="22500"/>
                        <a14:foregroundMark x1="62037" y1="24667" x2="62037" y2="24667"/>
                        <a14:foregroundMark x1="3238" y1="86333" x2="3238" y2="86333"/>
                        <a14:foregroundMark x1="3097" y1="86333" x2="3097" y2="86333"/>
                        <a14:foregroundMark x1="3097" y1="86333" x2="3097" y2="86333"/>
                        <a14:foregroundMark x1="3097" y1="87500" x2="3097" y2="87500"/>
                        <a14:foregroundMark x1="16237" y1="85333" x2="16237" y2="85333"/>
                        <a14:foregroundMark x1="16237" y1="85333" x2="16237" y2="85333"/>
                        <a14:foregroundMark x1="23745" y1="78000" x2="23745" y2="78000"/>
                        <a14:foregroundMark x1="23745" y1="78000" x2="23745" y2="78000"/>
                        <a14:foregroundMark x1="30924" y1="84167" x2="30924" y2="84167"/>
                        <a14:foregroundMark x1="30924" y1="84167" x2="30924" y2="84167"/>
                        <a14:foregroundMark x1="40450" y1="80333" x2="40450" y2="80333"/>
                        <a14:foregroundMark x1="40450" y1="80333" x2="40450" y2="80333"/>
                        <a14:foregroundMark x1="52182" y1="77000" x2="52182" y2="77000"/>
                        <a14:foregroundMark x1="62037" y1="82000" x2="62037" y2="82000"/>
                        <a14:foregroundMark x1="61755" y1="82000" x2="61755" y2="82000"/>
                        <a14:foregroundMark x1="58470" y1="80333" x2="58470" y2="80333"/>
                        <a14:foregroundMark x1="71610" y1="80833" x2="71610" y2="80833"/>
                        <a14:foregroundMark x1="80197" y1="77500" x2="80197" y2="77500"/>
                        <a14:foregroundMark x1="88034" y1="77000" x2="88034" y2="77000"/>
                        <a14:foregroundMark x1="94744" y1="79167" x2="94744" y2="79167"/>
                        <a14:foregroundMark x1="94603" y1="80833" x2="94603" y2="80833"/>
                        <a14:foregroundMark x1="94744" y1="84667" x2="94744" y2="84667"/>
                        <a14:foregroundMark x1="98358" y1="78667" x2="98358" y2="78667"/>
                        <a14:foregroundMark x1="94603" y1="15833" x2="94603" y2="15833"/>
                        <a14:foregroundMark x1="77710" y1="8000" x2="77710" y2="8000"/>
                        <a14:foregroundMark x1="74707" y1="9167" x2="74707" y2="9167"/>
                        <a14:foregroundMark x1="70671" y1="12500" x2="78320" y2="10333"/>
                        <a14:foregroundMark x1="78320" y1="10333" x2="88785" y2="15333"/>
                        <a14:foregroundMark x1="71750" y1="48000" x2="92726" y2="40333"/>
                        <a14:foregroundMark x1="92726" y1="40333" x2="92726" y2="40333"/>
                        <a14:foregroundMark x1="73017" y1="32000" x2="90474" y2="52000"/>
                        <a14:foregroundMark x1="90474" y1="52000" x2="91459" y2="51333"/>
                        <a14:foregroundMark x1="95824" y1="54167" x2="79962" y2="59333"/>
                        <a14:foregroundMark x1="79962" y1="59333" x2="71610" y2="55333"/>
                        <a14:foregroundMark x1="16847" y1="12000" x2="16847" y2="12000"/>
                        <a14:foregroundMark x1="14829" y1="20333" x2="14829" y2="20333"/>
                        <a14:foregroundMark x1="14172" y1="30833" x2="14172" y2="30833"/>
                        <a14:foregroundMark x1="14172" y1="43667" x2="14172" y2="43667"/>
                        <a14:foregroundMark x1="27030" y1="16333" x2="27030" y2="16333"/>
                        <a14:foregroundMark x1="44533" y1="87000" x2="44533" y2="87000"/>
                        <a14:foregroundMark x1="65791" y1="83000" x2="65791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" y="6093008"/>
            <a:ext cx="1972961" cy="555503"/>
          </a:xfrm>
          <a:prstGeom prst="rect">
            <a:avLst/>
          </a:prstGeom>
          <a:effectLst>
            <a:glow rad="304800">
              <a:schemeClr val="bg1">
                <a:alpha val="6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3502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FB0A16-4F81-4980-8000-C62049F85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Technical Advisory Committee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D18DB-E761-4A29-82B5-22424590AC89}"/>
              </a:ext>
            </a:extLst>
          </p:cNvPr>
          <p:cNvSpPr txBox="1"/>
          <p:nvPr/>
        </p:nvSpPr>
        <p:spPr>
          <a:xfrm>
            <a:off x="4601183" y="3278221"/>
            <a:ext cx="364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January 14, 2019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56C62344-1EA2-4CE5-A2C8-836A011B3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973" y="494271"/>
            <a:ext cx="10330249" cy="1086574"/>
          </a:xfrm>
        </p:spPr>
        <p:txBody>
          <a:bodyPr>
            <a:noAutofit/>
          </a:bodyPr>
          <a:lstStyle/>
          <a:p>
            <a:r>
              <a:rPr lang="en-US" sz="3600" dirty="0"/>
              <a:t>San Benito County Water District</a:t>
            </a:r>
          </a:p>
          <a:p>
            <a:r>
              <a:rPr lang="en-US" sz="3600" dirty="0"/>
              <a:t>Groundwater Sustainability Agency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532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F9DF6C-69FF-495A-973B-CB719D56A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5059"/>
            <a:ext cx="12189130" cy="5712941"/>
          </a:xfrm>
          <a:prstGeom prst="rect">
            <a:avLst/>
          </a:prstGeom>
        </p:spPr>
      </p:pic>
      <p:pic>
        <p:nvPicPr>
          <p:cNvPr id="6" name="Picture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74FB8ACE-4430-4547-A316-EA4AFBBB8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714"/>
            <a:ext cx="12192000" cy="5714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D36F1-04B0-4A44-AB3A-DF075071A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714"/>
            <a:ext cx="12192000" cy="5714285"/>
          </a:xfrm>
          <a:prstGeom prst="rect">
            <a:avLst/>
          </a:prstGeom>
        </p:spPr>
      </p:pic>
      <p:pic>
        <p:nvPicPr>
          <p:cNvPr id="12" name="Picture 11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74DB192F-08C9-4A6C-83E6-4631E64D3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713"/>
            <a:ext cx="12192000" cy="5714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2F973B-56C8-48E5-AC55-05BF47A6BDD6}"/>
              </a:ext>
            </a:extLst>
          </p:cNvPr>
          <p:cNvSpPr txBox="1"/>
          <p:nvPr/>
        </p:nvSpPr>
        <p:spPr>
          <a:xfrm>
            <a:off x="4591455" y="1581594"/>
            <a:ext cx="73547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2800" dirty="0"/>
              <a:t>Preliminary management areas for discussion</a:t>
            </a:r>
          </a:p>
          <a:p>
            <a:pPr marL="3200400"/>
            <a:r>
              <a:rPr lang="en-US" sz="2800" dirty="0"/>
              <a:t>Boundaries include:</a:t>
            </a:r>
          </a:p>
          <a:p>
            <a:pPr marL="3657600" indent="-457200">
              <a:buFont typeface="Arial" panose="020B0604020202020204" pitchFamily="34" charset="0"/>
              <a:buChar char="•"/>
            </a:pPr>
            <a:r>
              <a:rPr lang="en-US" sz="2400" dirty="0"/>
              <a:t>Zones 3 and 6</a:t>
            </a:r>
          </a:p>
          <a:p>
            <a:pPr marL="3657600" indent="-457200">
              <a:buFont typeface="Arial" panose="020B0604020202020204" pitchFamily="34" charset="0"/>
              <a:buChar char="•"/>
            </a:pPr>
            <a:r>
              <a:rPr lang="en-US" sz="2400" dirty="0"/>
              <a:t>watersheds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666A79-D906-4EC8-8A70-9E99C7C2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56032"/>
            <a:ext cx="10515600" cy="1325563"/>
          </a:xfrm>
        </p:spPr>
        <p:txBody>
          <a:bodyPr/>
          <a:lstStyle/>
          <a:p>
            <a:r>
              <a:rPr lang="en-US" dirty="0"/>
              <a:t>Preliminary Management Areas</a:t>
            </a:r>
          </a:p>
        </p:txBody>
      </p:sp>
    </p:spTree>
    <p:extLst>
      <p:ext uri="{BB962C8B-B14F-4D97-AF65-F5344CB8AC3E}">
        <p14:creationId xmlns:p14="http://schemas.microsoft.com/office/powerpoint/2010/main" val="25955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525A2FA-35AE-4818-ABC1-77C99ADFE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714"/>
            <a:ext cx="12192000" cy="571428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0666A79-D906-4EC8-8A70-9E99C7C2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56032"/>
            <a:ext cx="10515600" cy="1325563"/>
          </a:xfrm>
        </p:spPr>
        <p:txBody>
          <a:bodyPr/>
          <a:lstStyle/>
          <a:p>
            <a:r>
              <a:rPr lang="en-US" dirty="0"/>
              <a:t>Management Areas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2F973B-56C8-48E5-AC55-05BF47A6BDD6}"/>
              </a:ext>
            </a:extLst>
          </p:cNvPr>
          <p:cNvSpPr txBox="1"/>
          <p:nvPr/>
        </p:nvSpPr>
        <p:spPr>
          <a:xfrm>
            <a:off x="4612732" y="1285592"/>
            <a:ext cx="747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GSP will describe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Why management area is created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Basin setting (hydrogeology, water budget,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Monitoring sites and program as appropriate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Minimum thresholds and measurable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How management areas can operate together</a:t>
            </a:r>
          </a:p>
        </p:txBody>
      </p:sp>
    </p:spTree>
    <p:extLst>
      <p:ext uri="{BB962C8B-B14F-4D97-AF65-F5344CB8AC3E}">
        <p14:creationId xmlns:p14="http://schemas.microsoft.com/office/powerpoint/2010/main" val="181409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773C0A-E7E2-4CC3-8535-D29F1E4DA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714"/>
            <a:ext cx="12192000" cy="57142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0666A79-D906-4EC8-8A70-9E99C7C2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56032"/>
            <a:ext cx="10515600" cy="1076657"/>
          </a:xfrm>
        </p:spPr>
        <p:txBody>
          <a:bodyPr/>
          <a:lstStyle/>
          <a:p>
            <a:r>
              <a:rPr lang="en-US" dirty="0"/>
              <a:t>Potential monitoring sites for discussion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2F973B-56C8-48E5-AC55-05BF47A6BDD6}"/>
              </a:ext>
            </a:extLst>
          </p:cNvPr>
          <p:cNvSpPr txBox="1"/>
          <p:nvPr/>
        </p:nvSpPr>
        <p:spPr>
          <a:xfrm>
            <a:off x="3646378" y="1170810"/>
            <a:ext cx="74727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Select in terms of five sustainability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Identify </a:t>
            </a:r>
            <a:r>
              <a:rPr lang="en-US" sz="2600" u="sng" dirty="0"/>
              <a:t>key wells </a:t>
            </a:r>
            <a:r>
              <a:rPr lang="en-US" sz="2600" dirty="0"/>
              <a:t>with thresholds/objectives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165BC-B6EA-48E5-88E8-C063E8187A29}"/>
              </a:ext>
            </a:extLst>
          </p:cNvPr>
          <p:cNvSpPr txBox="1"/>
          <p:nvPr/>
        </p:nvSpPr>
        <p:spPr>
          <a:xfrm>
            <a:off x="2336800" y="6473370"/>
            <a:ext cx="648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December 19, 2018 TM, “Data to Support GSP Preparation.”</a:t>
            </a:r>
          </a:p>
        </p:txBody>
      </p:sp>
    </p:spTree>
    <p:extLst>
      <p:ext uri="{BB962C8B-B14F-4D97-AF65-F5344CB8AC3E}">
        <p14:creationId xmlns:p14="http://schemas.microsoft.com/office/powerpoint/2010/main" val="410037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9589B-338C-4580-8D3E-752A6BBF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298" y="237309"/>
            <a:ext cx="10515600" cy="1325563"/>
          </a:xfrm>
        </p:spPr>
        <p:txBody>
          <a:bodyPr/>
          <a:lstStyle/>
          <a:p>
            <a:r>
              <a:rPr lang="en-US" dirty="0"/>
              <a:t>Sustainability criteria: groundwater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F5067-2ED9-4116-A396-944BE52E0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889" y="1504607"/>
            <a:ext cx="8560341" cy="68411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In a key well, what is the </a:t>
            </a:r>
            <a:r>
              <a:rPr lang="en-US" sz="2400" i="1" u="sng" dirty="0"/>
              <a:t>rationale</a:t>
            </a:r>
            <a:r>
              <a:rPr lang="en-US" sz="2400" dirty="0"/>
              <a:t> for minimum thresholds and management objectives?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238DEC-9EAC-4F31-96E3-B3188726E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68" y="631492"/>
            <a:ext cx="615262" cy="585353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0BEE532-B98D-4123-8917-2A926E447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40878"/>
              </p:ext>
            </p:extLst>
          </p:nvPr>
        </p:nvGraphicFramePr>
        <p:xfrm>
          <a:off x="447040" y="2377440"/>
          <a:ext cx="11486858" cy="418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A9342B-1A50-4327-A0E7-BFFD21DA57E2}"/>
              </a:ext>
            </a:extLst>
          </p:cNvPr>
          <p:cNvCxnSpPr/>
          <p:nvPr/>
        </p:nvCxnSpPr>
        <p:spPr>
          <a:xfrm>
            <a:off x="1789889" y="4630366"/>
            <a:ext cx="9396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3F31F77-4EEE-42F2-941E-44307E498965}"/>
              </a:ext>
            </a:extLst>
          </p:cNvPr>
          <p:cNvSpPr txBox="1"/>
          <p:nvPr/>
        </p:nvSpPr>
        <p:spPr>
          <a:xfrm>
            <a:off x="5554502" y="4610911"/>
            <a:ext cx="327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Minimum Threshold: historical low levels?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D83DF-C598-4035-803C-18EE2BD53BAD}"/>
              </a:ext>
            </a:extLst>
          </p:cNvPr>
          <p:cNvSpPr txBox="1"/>
          <p:nvPr/>
        </p:nvSpPr>
        <p:spPr>
          <a:xfrm>
            <a:off x="2188723" y="2821015"/>
            <a:ext cx="20914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Key well hydrograph</a:t>
            </a:r>
          </a:p>
        </p:txBody>
      </p:sp>
    </p:spTree>
    <p:extLst>
      <p:ext uri="{BB962C8B-B14F-4D97-AF65-F5344CB8AC3E}">
        <p14:creationId xmlns:p14="http://schemas.microsoft.com/office/powerpoint/2010/main" val="68676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924006A-005A-4423-A8DE-0089E38D35E4}"/>
              </a:ext>
            </a:extLst>
          </p:cNvPr>
          <p:cNvCxnSpPr/>
          <p:nvPr/>
        </p:nvCxnSpPr>
        <p:spPr>
          <a:xfrm flipH="1">
            <a:off x="6955536" y="2450592"/>
            <a:ext cx="6217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92B52E9-8537-409A-8474-7B51989A4C46}"/>
              </a:ext>
            </a:extLst>
          </p:cNvPr>
          <p:cNvGrpSpPr/>
          <p:nvPr/>
        </p:nvGrpSpPr>
        <p:grpSpPr>
          <a:xfrm>
            <a:off x="5198661" y="648503"/>
            <a:ext cx="6251927" cy="4808705"/>
            <a:chOff x="2502409" y="1636776"/>
            <a:chExt cx="5978807" cy="5111496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F3ACE6A-7AC7-4C95-80C2-0C6421EABBF2}"/>
                </a:ext>
              </a:extLst>
            </p:cNvPr>
            <p:cNvGrpSpPr/>
            <p:nvPr/>
          </p:nvGrpSpPr>
          <p:grpSpPr>
            <a:xfrm>
              <a:off x="2502409" y="2295144"/>
              <a:ext cx="5831863" cy="4453128"/>
              <a:chOff x="978409" y="2295144"/>
              <a:chExt cx="5831863" cy="445312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9760D3E-2FF9-41A9-88E0-2D853D10F38C}"/>
                  </a:ext>
                </a:extLst>
              </p:cNvPr>
              <p:cNvSpPr/>
              <p:nvPr/>
            </p:nvSpPr>
            <p:spPr>
              <a:xfrm>
                <a:off x="987554" y="2295144"/>
                <a:ext cx="5822718" cy="4453128"/>
              </a:xfrm>
              <a:prstGeom prst="rect">
                <a:avLst/>
              </a:prstGeom>
              <a:solidFill>
                <a:srgbClr val="F5E0B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0DD719-8A18-47E2-AE9A-E58B29123866}"/>
                  </a:ext>
                </a:extLst>
              </p:cNvPr>
              <p:cNvSpPr/>
              <p:nvPr/>
            </p:nvSpPr>
            <p:spPr>
              <a:xfrm>
                <a:off x="978409" y="3035808"/>
                <a:ext cx="5831863" cy="3712464"/>
              </a:xfrm>
              <a:prstGeom prst="rect">
                <a:avLst/>
              </a:prstGeom>
              <a:solidFill>
                <a:srgbClr val="6188CD">
                  <a:alpha val="4588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B551B1D-FBB1-49D8-B657-41FD7B08A667}"/>
                </a:ext>
              </a:extLst>
            </p:cNvPr>
            <p:cNvGrpSpPr/>
            <p:nvPr/>
          </p:nvGrpSpPr>
          <p:grpSpPr>
            <a:xfrm>
              <a:off x="5081016" y="1636776"/>
              <a:ext cx="420624" cy="4983480"/>
              <a:chOff x="3611880" y="1645920"/>
              <a:chExt cx="420624" cy="498348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3A9C09-570A-42E6-9582-E3B60DC27D1E}"/>
                  </a:ext>
                </a:extLst>
              </p:cNvPr>
              <p:cNvSpPr/>
              <p:nvPr/>
            </p:nvSpPr>
            <p:spPr>
              <a:xfrm>
                <a:off x="3611880" y="2194560"/>
                <a:ext cx="237744" cy="44348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6330370-9BB1-4611-B537-C308DE5B90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1880" y="2194560"/>
                <a:ext cx="0" cy="25237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205AC66-FFAB-4A28-A7FE-89448C679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7432" y="2194560"/>
                <a:ext cx="0" cy="2542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A96630B-C7A9-455D-9825-F0B9C7609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1880" y="4818888"/>
                <a:ext cx="0" cy="179463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A49D22C-EBA3-427B-A990-7A754A2DD7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8288" y="4809744"/>
                <a:ext cx="0" cy="181965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B903BCA-6F72-4DAA-AED2-17A1B106050F}"/>
                  </a:ext>
                </a:extLst>
              </p:cNvPr>
              <p:cNvSpPr/>
              <p:nvPr/>
            </p:nvSpPr>
            <p:spPr>
              <a:xfrm>
                <a:off x="3703320" y="1956816"/>
                <a:ext cx="45719" cy="225856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923401F-B70C-4F45-B5D7-11CE8EAA5656}"/>
                  </a:ext>
                </a:extLst>
              </p:cNvPr>
              <p:cNvSpPr/>
              <p:nvPr/>
            </p:nvSpPr>
            <p:spPr>
              <a:xfrm>
                <a:off x="3685032" y="4151376"/>
                <a:ext cx="82296" cy="37490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rrow: Bent 22">
                <a:extLst>
                  <a:ext uri="{FF2B5EF4-FFF2-40B4-BE49-F238E27FC236}">
                    <a16:creationId xmlns:a16="http://schemas.microsoft.com/office/drawing/2014/main" id="{56F5CDA5-2C49-402C-86AE-1A7262B4CC53}"/>
                  </a:ext>
                </a:extLst>
              </p:cNvPr>
              <p:cNvSpPr/>
              <p:nvPr/>
            </p:nvSpPr>
            <p:spPr>
              <a:xfrm>
                <a:off x="3694176" y="1645920"/>
                <a:ext cx="338328" cy="246888"/>
              </a:xfrm>
              <a:prstGeom prst="bentArrow">
                <a:avLst/>
              </a:prstGeom>
              <a:solidFill>
                <a:srgbClr val="33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C35FF6-A377-412E-B8F9-AED42315E9C8}"/>
                </a:ext>
              </a:extLst>
            </p:cNvPr>
            <p:cNvSpPr txBox="1"/>
            <p:nvPr/>
          </p:nvSpPr>
          <p:spPr>
            <a:xfrm>
              <a:off x="2511553" y="2706624"/>
              <a:ext cx="1801367" cy="393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Water Table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C52AE85-AECF-4B2F-8217-3F6DEF98E559}"/>
                </a:ext>
              </a:extLst>
            </p:cNvPr>
            <p:cNvGrpSpPr/>
            <p:nvPr/>
          </p:nvGrpSpPr>
          <p:grpSpPr>
            <a:xfrm>
              <a:off x="5583936" y="1981200"/>
              <a:ext cx="1292352" cy="652272"/>
              <a:chOff x="4507992" y="2868168"/>
              <a:chExt cx="1292352" cy="65227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C665FD0-4A99-470A-8AB7-35CBEBC5E060}"/>
                  </a:ext>
                </a:extLst>
              </p:cNvPr>
              <p:cNvGrpSpPr/>
              <p:nvPr/>
            </p:nvGrpSpPr>
            <p:grpSpPr>
              <a:xfrm flipH="1">
                <a:off x="4507992" y="2889504"/>
                <a:ext cx="219456" cy="630936"/>
                <a:chOff x="6382512" y="4974336"/>
                <a:chExt cx="219456" cy="630936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91A01E22-CCD1-4DD2-A9F3-200EAE863818}"/>
                    </a:ext>
                  </a:extLst>
                </p:cNvPr>
                <p:cNvSpPr/>
                <p:nvPr/>
              </p:nvSpPr>
              <p:spPr>
                <a:xfrm>
                  <a:off x="6382512" y="5468112"/>
                  <a:ext cx="54864" cy="64008"/>
                </a:xfrm>
                <a:custGeom>
                  <a:avLst/>
                  <a:gdLst>
                    <a:gd name="connsiteX0" fmla="*/ 0 w 54864"/>
                    <a:gd name="connsiteY0" fmla="*/ 0 h 64008"/>
                    <a:gd name="connsiteX1" fmla="*/ 45720 w 54864"/>
                    <a:gd name="connsiteY1" fmla="*/ 36576 h 64008"/>
                    <a:gd name="connsiteX2" fmla="*/ 54864 w 54864"/>
                    <a:gd name="connsiteY2" fmla="*/ 64008 h 6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" h="64008">
                      <a:moveTo>
                        <a:pt x="0" y="0"/>
                      </a:moveTo>
                      <a:lnTo>
                        <a:pt x="45720" y="36576"/>
                      </a:lnTo>
                      <a:lnTo>
                        <a:pt x="54864" y="64008"/>
                      </a:ln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C795705-4669-4D7A-936B-8A9BB32A99F1}"/>
                    </a:ext>
                  </a:extLst>
                </p:cNvPr>
                <p:cNvGrpSpPr/>
                <p:nvPr/>
              </p:nvGrpSpPr>
              <p:grpSpPr>
                <a:xfrm>
                  <a:off x="6382512" y="4974336"/>
                  <a:ext cx="219456" cy="630936"/>
                  <a:chOff x="6382512" y="4974336"/>
                  <a:chExt cx="219456" cy="630936"/>
                </a:xfrm>
              </p:grpSpPr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4B37E96F-849D-41A8-AB1A-0AD40168394E}"/>
                      </a:ext>
                    </a:extLst>
                  </p:cNvPr>
                  <p:cNvSpPr/>
                  <p:nvPr/>
                </p:nvSpPr>
                <p:spPr>
                  <a:xfrm>
                    <a:off x="6473952" y="5431536"/>
                    <a:ext cx="109728" cy="173736"/>
                  </a:xfrm>
                  <a:custGeom>
                    <a:avLst/>
                    <a:gdLst>
                      <a:gd name="connsiteX0" fmla="*/ 73152 w 109728"/>
                      <a:gd name="connsiteY0" fmla="*/ 0 h 173736"/>
                      <a:gd name="connsiteX1" fmla="*/ 0 w 109728"/>
                      <a:gd name="connsiteY1" fmla="*/ 64008 h 173736"/>
                      <a:gd name="connsiteX2" fmla="*/ 54864 w 109728"/>
                      <a:gd name="connsiteY2" fmla="*/ 137160 h 173736"/>
                      <a:gd name="connsiteX3" fmla="*/ 100584 w 109728"/>
                      <a:gd name="connsiteY3" fmla="*/ 137160 h 173736"/>
                      <a:gd name="connsiteX4" fmla="*/ 109728 w 109728"/>
                      <a:gd name="connsiteY4" fmla="*/ 173736 h 173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728" h="173736">
                        <a:moveTo>
                          <a:pt x="73152" y="0"/>
                        </a:moveTo>
                        <a:lnTo>
                          <a:pt x="0" y="64008"/>
                        </a:lnTo>
                        <a:lnTo>
                          <a:pt x="54864" y="137160"/>
                        </a:lnTo>
                        <a:lnTo>
                          <a:pt x="100584" y="137160"/>
                        </a:lnTo>
                        <a:lnTo>
                          <a:pt x="109728" y="173736"/>
                        </a:lnTo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09BBE9AA-4ED7-4D42-8636-8D652DB8D023}"/>
                      </a:ext>
                    </a:extLst>
                  </p:cNvPr>
                  <p:cNvGrpSpPr/>
                  <p:nvPr/>
                </p:nvGrpSpPr>
                <p:grpSpPr>
                  <a:xfrm>
                    <a:off x="6382512" y="4974336"/>
                    <a:ext cx="219456" cy="612648"/>
                    <a:chOff x="6382512" y="4974336"/>
                    <a:chExt cx="219456" cy="612648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469E05C3-D4B9-48B9-A19D-0066D33E06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2512" y="4974336"/>
                      <a:ext cx="201168" cy="457200"/>
                      <a:chOff x="5925312" y="5010912"/>
                      <a:chExt cx="201168" cy="457200"/>
                    </a:xfrm>
                  </p:grpSpPr>
                  <p:sp>
                    <p:nvSpPr>
                      <p:cNvPr id="25" name="Freeform: Shape 24">
                        <a:extLst>
                          <a:ext uri="{FF2B5EF4-FFF2-40B4-BE49-F238E27FC236}">
                            <a16:creationId xmlns:a16="http://schemas.microsoft.com/office/drawing/2014/main" id="{9FC1BF4D-FFD7-4DD9-81D2-4D24F74C51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010912"/>
                        <a:ext cx="100584" cy="301752"/>
                      </a:xfrm>
                      <a:custGeom>
                        <a:avLst/>
                        <a:gdLst>
                          <a:gd name="connsiteX0" fmla="*/ 36576 w 128016"/>
                          <a:gd name="connsiteY0" fmla="*/ 429768 h 429768"/>
                          <a:gd name="connsiteX1" fmla="*/ 36576 w 128016"/>
                          <a:gd name="connsiteY1" fmla="*/ 310896 h 429768"/>
                          <a:gd name="connsiteX2" fmla="*/ 0 w 128016"/>
                          <a:gd name="connsiteY2" fmla="*/ 192024 h 429768"/>
                          <a:gd name="connsiteX3" fmla="*/ 0 w 128016"/>
                          <a:gd name="connsiteY3" fmla="*/ 54864 h 429768"/>
                          <a:gd name="connsiteX4" fmla="*/ 45720 w 128016"/>
                          <a:gd name="connsiteY4" fmla="*/ 9144 h 429768"/>
                          <a:gd name="connsiteX5" fmla="*/ 118872 w 128016"/>
                          <a:gd name="connsiteY5" fmla="*/ 0 h 429768"/>
                          <a:gd name="connsiteX6" fmla="*/ 128016 w 128016"/>
                          <a:gd name="connsiteY6" fmla="*/ 91440 h 429768"/>
                          <a:gd name="connsiteX7" fmla="*/ 128016 w 128016"/>
                          <a:gd name="connsiteY7" fmla="*/ 164592 h 429768"/>
                          <a:gd name="connsiteX8" fmla="*/ 91440 w 128016"/>
                          <a:gd name="connsiteY8" fmla="*/ 274320 h 429768"/>
                          <a:gd name="connsiteX9" fmla="*/ 54864 w 128016"/>
                          <a:gd name="connsiteY9" fmla="*/ 301752 h 429768"/>
                          <a:gd name="connsiteX10" fmla="*/ 36576 w 128016"/>
                          <a:gd name="connsiteY10" fmla="*/ 429768 h 429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28016" h="429768">
                            <a:moveTo>
                              <a:pt x="36576" y="429768"/>
                            </a:moveTo>
                            <a:lnTo>
                              <a:pt x="36576" y="310896"/>
                            </a:lnTo>
                            <a:lnTo>
                              <a:pt x="0" y="192024"/>
                            </a:lnTo>
                            <a:lnTo>
                              <a:pt x="0" y="54864"/>
                            </a:lnTo>
                            <a:lnTo>
                              <a:pt x="45720" y="9144"/>
                            </a:lnTo>
                            <a:lnTo>
                              <a:pt x="118872" y="0"/>
                            </a:lnTo>
                            <a:lnTo>
                              <a:pt x="128016" y="91440"/>
                            </a:lnTo>
                            <a:lnTo>
                              <a:pt x="128016" y="164592"/>
                            </a:lnTo>
                            <a:lnTo>
                              <a:pt x="91440" y="274320"/>
                            </a:lnTo>
                            <a:lnTo>
                              <a:pt x="54864" y="301752"/>
                            </a:lnTo>
                            <a:lnTo>
                              <a:pt x="36576" y="429768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Freeform: Shape 26">
                        <a:extLst>
                          <a:ext uri="{FF2B5EF4-FFF2-40B4-BE49-F238E27FC236}">
                            <a16:creationId xmlns:a16="http://schemas.microsoft.com/office/drawing/2014/main" id="{84C76E26-6A6E-44B6-A57B-FC0B357907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25312" y="5385816"/>
                        <a:ext cx="201168" cy="82296"/>
                      </a:xfrm>
                      <a:custGeom>
                        <a:avLst/>
                        <a:gdLst>
                          <a:gd name="connsiteX0" fmla="*/ 0 w 201168"/>
                          <a:gd name="connsiteY0" fmla="*/ 64008 h 82296"/>
                          <a:gd name="connsiteX1" fmla="*/ 64008 w 201168"/>
                          <a:gd name="connsiteY1" fmla="*/ 18288 h 82296"/>
                          <a:gd name="connsiteX2" fmla="*/ 100584 w 201168"/>
                          <a:gd name="connsiteY2" fmla="*/ 9144 h 82296"/>
                          <a:gd name="connsiteX3" fmla="*/ 182880 w 201168"/>
                          <a:gd name="connsiteY3" fmla="*/ 0 h 82296"/>
                          <a:gd name="connsiteX4" fmla="*/ 201168 w 201168"/>
                          <a:gd name="connsiteY4" fmla="*/ 82296 h 82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01168" h="82296">
                            <a:moveTo>
                              <a:pt x="0" y="64008"/>
                            </a:moveTo>
                            <a:lnTo>
                              <a:pt x="64008" y="18288"/>
                            </a:lnTo>
                            <a:lnTo>
                              <a:pt x="100584" y="9144"/>
                            </a:lnTo>
                            <a:lnTo>
                              <a:pt x="182880" y="0"/>
                            </a:lnTo>
                            <a:lnTo>
                              <a:pt x="201168" y="8229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A1361EEE-DE20-4635-8B44-05482ED156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7376" y="5276088"/>
                      <a:ext cx="164592" cy="310896"/>
                      <a:chOff x="5971032" y="5321808"/>
                      <a:chExt cx="164592" cy="310896"/>
                    </a:xfrm>
                  </p:grpSpPr>
                  <p:sp>
                    <p:nvSpPr>
                      <p:cNvPr id="26" name="Freeform: Shape 25">
                        <a:extLst>
                          <a:ext uri="{FF2B5EF4-FFF2-40B4-BE49-F238E27FC236}">
                            <a16:creationId xmlns:a16="http://schemas.microsoft.com/office/drawing/2014/main" id="{5994A8DA-F087-400E-9F67-9B26B1EE1F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1032" y="5321808"/>
                        <a:ext cx="82296" cy="219456"/>
                      </a:xfrm>
                      <a:custGeom>
                        <a:avLst/>
                        <a:gdLst>
                          <a:gd name="connsiteX0" fmla="*/ 36576 w 82296"/>
                          <a:gd name="connsiteY0" fmla="*/ 0 h 219456"/>
                          <a:gd name="connsiteX1" fmla="*/ 45720 w 82296"/>
                          <a:gd name="connsiteY1" fmla="*/ 91440 h 219456"/>
                          <a:gd name="connsiteX2" fmla="*/ 82296 w 82296"/>
                          <a:gd name="connsiteY2" fmla="*/ 109728 h 219456"/>
                          <a:gd name="connsiteX3" fmla="*/ 0 w 82296"/>
                          <a:gd name="connsiteY3" fmla="*/ 219456 h 2194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2296" h="219456">
                            <a:moveTo>
                              <a:pt x="36576" y="0"/>
                            </a:moveTo>
                            <a:lnTo>
                              <a:pt x="45720" y="91440"/>
                            </a:lnTo>
                            <a:lnTo>
                              <a:pt x="82296" y="109728"/>
                            </a:lnTo>
                            <a:lnTo>
                              <a:pt x="0" y="21945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" name="Freeform: Shape 29">
                        <a:extLst>
                          <a:ext uri="{FF2B5EF4-FFF2-40B4-BE49-F238E27FC236}">
                            <a16:creationId xmlns:a16="http://schemas.microsoft.com/office/drawing/2014/main" id="{D96439C4-CDDB-4F64-9147-790411D0FA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458968"/>
                        <a:ext cx="146304" cy="173736"/>
                      </a:xfrm>
                      <a:custGeom>
                        <a:avLst/>
                        <a:gdLst>
                          <a:gd name="connsiteX0" fmla="*/ 54864 w 146304"/>
                          <a:gd name="connsiteY0" fmla="*/ 0 h 173736"/>
                          <a:gd name="connsiteX1" fmla="*/ 146304 w 146304"/>
                          <a:gd name="connsiteY1" fmla="*/ 54864 h 173736"/>
                          <a:gd name="connsiteX2" fmla="*/ 91440 w 146304"/>
                          <a:gd name="connsiteY2" fmla="*/ 100584 h 173736"/>
                          <a:gd name="connsiteX3" fmla="*/ 91440 w 146304"/>
                          <a:gd name="connsiteY3" fmla="*/ 146304 h 173736"/>
                          <a:gd name="connsiteX4" fmla="*/ 0 w 146304"/>
                          <a:gd name="connsiteY4" fmla="*/ 173736 h 173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6304" h="173736">
                            <a:moveTo>
                              <a:pt x="54864" y="0"/>
                            </a:moveTo>
                            <a:lnTo>
                              <a:pt x="146304" y="54864"/>
                            </a:lnTo>
                            <a:lnTo>
                              <a:pt x="91440" y="100584"/>
                            </a:lnTo>
                            <a:lnTo>
                              <a:pt x="91440" y="146304"/>
                            </a:lnTo>
                            <a:lnTo>
                              <a:pt x="0" y="17373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7EC57C7-F852-447C-A6BD-1C84BB6F0DD7}"/>
                  </a:ext>
                </a:extLst>
              </p:cNvPr>
              <p:cNvGrpSpPr/>
              <p:nvPr/>
            </p:nvGrpSpPr>
            <p:grpSpPr>
              <a:xfrm>
                <a:off x="4706112" y="2877312"/>
                <a:ext cx="219456" cy="630936"/>
                <a:chOff x="6382512" y="4974336"/>
                <a:chExt cx="219456" cy="630936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1E7845B-7A0E-4746-86B6-F500F0621EDF}"/>
                    </a:ext>
                  </a:extLst>
                </p:cNvPr>
                <p:cNvSpPr/>
                <p:nvPr/>
              </p:nvSpPr>
              <p:spPr>
                <a:xfrm>
                  <a:off x="6382512" y="5468112"/>
                  <a:ext cx="54864" cy="64008"/>
                </a:xfrm>
                <a:custGeom>
                  <a:avLst/>
                  <a:gdLst>
                    <a:gd name="connsiteX0" fmla="*/ 0 w 54864"/>
                    <a:gd name="connsiteY0" fmla="*/ 0 h 64008"/>
                    <a:gd name="connsiteX1" fmla="*/ 45720 w 54864"/>
                    <a:gd name="connsiteY1" fmla="*/ 36576 h 64008"/>
                    <a:gd name="connsiteX2" fmla="*/ 54864 w 54864"/>
                    <a:gd name="connsiteY2" fmla="*/ 64008 h 6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" h="64008">
                      <a:moveTo>
                        <a:pt x="0" y="0"/>
                      </a:moveTo>
                      <a:lnTo>
                        <a:pt x="45720" y="36576"/>
                      </a:lnTo>
                      <a:lnTo>
                        <a:pt x="54864" y="64008"/>
                      </a:ln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75432402-1677-4FD6-AED0-F39E3C19CF2B}"/>
                    </a:ext>
                  </a:extLst>
                </p:cNvPr>
                <p:cNvGrpSpPr/>
                <p:nvPr/>
              </p:nvGrpSpPr>
              <p:grpSpPr>
                <a:xfrm>
                  <a:off x="6382512" y="4974336"/>
                  <a:ext cx="219456" cy="630936"/>
                  <a:chOff x="6382512" y="4974336"/>
                  <a:chExt cx="219456" cy="630936"/>
                </a:xfrm>
              </p:grpSpPr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B9F1819B-7572-42F2-BF0E-66C70B7E7167}"/>
                      </a:ext>
                    </a:extLst>
                  </p:cNvPr>
                  <p:cNvSpPr/>
                  <p:nvPr/>
                </p:nvSpPr>
                <p:spPr>
                  <a:xfrm>
                    <a:off x="6473952" y="5431536"/>
                    <a:ext cx="109728" cy="173736"/>
                  </a:xfrm>
                  <a:custGeom>
                    <a:avLst/>
                    <a:gdLst>
                      <a:gd name="connsiteX0" fmla="*/ 73152 w 109728"/>
                      <a:gd name="connsiteY0" fmla="*/ 0 h 173736"/>
                      <a:gd name="connsiteX1" fmla="*/ 0 w 109728"/>
                      <a:gd name="connsiteY1" fmla="*/ 64008 h 173736"/>
                      <a:gd name="connsiteX2" fmla="*/ 54864 w 109728"/>
                      <a:gd name="connsiteY2" fmla="*/ 137160 h 173736"/>
                      <a:gd name="connsiteX3" fmla="*/ 100584 w 109728"/>
                      <a:gd name="connsiteY3" fmla="*/ 137160 h 173736"/>
                      <a:gd name="connsiteX4" fmla="*/ 109728 w 109728"/>
                      <a:gd name="connsiteY4" fmla="*/ 173736 h 173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728" h="173736">
                        <a:moveTo>
                          <a:pt x="73152" y="0"/>
                        </a:moveTo>
                        <a:lnTo>
                          <a:pt x="0" y="64008"/>
                        </a:lnTo>
                        <a:lnTo>
                          <a:pt x="54864" y="137160"/>
                        </a:lnTo>
                        <a:lnTo>
                          <a:pt x="100584" y="137160"/>
                        </a:lnTo>
                        <a:lnTo>
                          <a:pt x="109728" y="173736"/>
                        </a:lnTo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067CB0B2-1CB6-409F-AB77-35506D28B255}"/>
                      </a:ext>
                    </a:extLst>
                  </p:cNvPr>
                  <p:cNvGrpSpPr/>
                  <p:nvPr/>
                </p:nvGrpSpPr>
                <p:grpSpPr>
                  <a:xfrm>
                    <a:off x="6382512" y="4974336"/>
                    <a:ext cx="219456" cy="612648"/>
                    <a:chOff x="6382512" y="4974336"/>
                    <a:chExt cx="219456" cy="612648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31223E04-1025-4624-A016-35A7A10254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2512" y="4974336"/>
                      <a:ext cx="201168" cy="457200"/>
                      <a:chOff x="5925312" y="5010912"/>
                      <a:chExt cx="201168" cy="457200"/>
                    </a:xfrm>
                  </p:grpSpPr>
                  <p:sp>
                    <p:nvSpPr>
                      <p:cNvPr id="45" name="Freeform: Shape 44">
                        <a:extLst>
                          <a:ext uri="{FF2B5EF4-FFF2-40B4-BE49-F238E27FC236}">
                            <a16:creationId xmlns:a16="http://schemas.microsoft.com/office/drawing/2014/main" id="{FC1E8720-F53B-45E3-A600-5F8306A3BC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010912"/>
                        <a:ext cx="100584" cy="301752"/>
                      </a:xfrm>
                      <a:custGeom>
                        <a:avLst/>
                        <a:gdLst>
                          <a:gd name="connsiteX0" fmla="*/ 36576 w 128016"/>
                          <a:gd name="connsiteY0" fmla="*/ 429768 h 429768"/>
                          <a:gd name="connsiteX1" fmla="*/ 36576 w 128016"/>
                          <a:gd name="connsiteY1" fmla="*/ 310896 h 429768"/>
                          <a:gd name="connsiteX2" fmla="*/ 0 w 128016"/>
                          <a:gd name="connsiteY2" fmla="*/ 192024 h 429768"/>
                          <a:gd name="connsiteX3" fmla="*/ 0 w 128016"/>
                          <a:gd name="connsiteY3" fmla="*/ 54864 h 429768"/>
                          <a:gd name="connsiteX4" fmla="*/ 45720 w 128016"/>
                          <a:gd name="connsiteY4" fmla="*/ 9144 h 429768"/>
                          <a:gd name="connsiteX5" fmla="*/ 118872 w 128016"/>
                          <a:gd name="connsiteY5" fmla="*/ 0 h 429768"/>
                          <a:gd name="connsiteX6" fmla="*/ 128016 w 128016"/>
                          <a:gd name="connsiteY6" fmla="*/ 91440 h 429768"/>
                          <a:gd name="connsiteX7" fmla="*/ 128016 w 128016"/>
                          <a:gd name="connsiteY7" fmla="*/ 164592 h 429768"/>
                          <a:gd name="connsiteX8" fmla="*/ 91440 w 128016"/>
                          <a:gd name="connsiteY8" fmla="*/ 274320 h 429768"/>
                          <a:gd name="connsiteX9" fmla="*/ 54864 w 128016"/>
                          <a:gd name="connsiteY9" fmla="*/ 301752 h 429768"/>
                          <a:gd name="connsiteX10" fmla="*/ 36576 w 128016"/>
                          <a:gd name="connsiteY10" fmla="*/ 429768 h 429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28016" h="429768">
                            <a:moveTo>
                              <a:pt x="36576" y="429768"/>
                            </a:moveTo>
                            <a:lnTo>
                              <a:pt x="36576" y="310896"/>
                            </a:lnTo>
                            <a:lnTo>
                              <a:pt x="0" y="192024"/>
                            </a:lnTo>
                            <a:lnTo>
                              <a:pt x="0" y="54864"/>
                            </a:lnTo>
                            <a:lnTo>
                              <a:pt x="45720" y="9144"/>
                            </a:lnTo>
                            <a:lnTo>
                              <a:pt x="118872" y="0"/>
                            </a:lnTo>
                            <a:lnTo>
                              <a:pt x="128016" y="91440"/>
                            </a:lnTo>
                            <a:lnTo>
                              <a:pt x="128016" y="164592"/>
                            </a:lnTo>
                            <a:lnTo>
                              <a:pt x="91440" y="274320"/>
                            </a:lnTo>
                            <a:lnTo>
                              <a:pt x="54864" y="301752"/>
                            </a:lnTo>
                            <a:lnTo>
                              <a:pt x="36576" y="429768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Freeform: Shape 45">
                        <a:extLst>
                          <a:ext uri="{FF2B5EF4-FFF2-40B4-BE49-F238E27FC236}">
                            <a16:creationId xmlns:a16="http://schemas.microsoft.com/office/drawing/2014/main" id="{E049C46D-83F7-4AC3-AC2D-63CCCF1BD6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25312" y="5385816"/>
                        <a:ext cx="201168" cy="82296"/>
                      </a:xfrm>
                      <a:custGeom>
                        <a:avLst/>
                        <a:gdLst>
                          <a:gd name="connsiteX0" fmla="*/ 0 w 201168"/>
                          <a:gd name="connsiteY0" fmla="*/ 64008 h 82296"/>
                          <a:gd name="connsiteX1" fmla="*/ 64008 w 201168"/>
                          <a:gd name="connsiteY1" fmla="*/ 18288 h 82296"/>
                          <a:gd name="connsiteX2" fmla="*/ 100584 w 201168"/>
                          <a:gd name="connsiteY2" fmla="*/ 9144 h 82296"/>
                          <a:gd name="connsiteX3" fmla="*/ 182880 w 201168"/>
                          <a:gd name="connsiteY3" fmla="*/ 0 h 82296"/>
                          <a:gd name="connsiteX4" fmla="*/ 201168 w 201168"/>
                          <a:gd name="connsiteY4" fmla="*/ 82296 h 82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01168" h="82296">
                            <a:moveTo>
                              <a:pt x="0" y="64008"/>
                            </a:moveTo>
                            <a:lnTo>
                              <a:pt x="64008" y="18288"/>
                            </a:lnTo>
                            <a:lnTo>
                              <a:pt x="100584" y="9144"/>
                            </a:lnTo>
                            <a:lnTo>
                              <a:pt x="182880" y="0"/>
                            </a:lnTo>
                            <a:lnTo>
                              <a:pt x="201168" y="8229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" name="Group 41">
                      <a:extLst>
                        <a:ext uri="{FF2B5EF4-FFF2-40B4-BE49-F238E27FC236}">
                          <a16:creationId xmlns:a16="http://schemas.microsoft.com/office/drawing/2014/main" id="{7F7430A1-E091-4F77-9014-E0A61B480A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7376" y="5276088"/>
                      <a:ext cx="164592" cy="310896"/>
                      <a:chOff x="5971032" y="5321808"/>
                      <a:chExt cx="164592" cy="310896"/>
                    </a:xfrm>
                  </p:grpSpPr>
                  <p:sp>
                    <p:nvSpPr>
                      <p:cNvPr id="43" name="Freeform: Shape 42">
                        <a:extLst>
                          <a:ext uri="{FF2B5EF4-FFF2-40B4-BE49-F238E27FC236}">
                            <a16:creationId xmlns:a16="http://schemas.microsoft.com/office/drawing/2014/main" id="{8C780829-A068-4E42-A79F-CE949D3CFD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1032" y="5321808"/>
                        <a:ext cx="82296" cy="219456"/>
                      </a:xfrm>
                      <a:custGeom>
                        <a:avLst/>
                        <a:gdLst>
                          <a:gd name="connsiteX0" fmla="*/ 36576 w 82296"/>
                          <a:gd name="connsiteY0" fmla="*/ 0 h 219456"/>
                          <a:gd name="connsiteX1" fmla="*/ 45720 w 82296"/>
                          <a:gd name="connsiteY1" fmla="*/ 91440 h 219456"/>
                          <a:gd name="connsiteX2" fmla="*/ 82296 w 82296"/>
                          <a:gd name="connsiteY2" fmla="*/ 109728 h 219456"/>
                          <a:gd name="connsiteX3" fmla="*/ 0 w 82296"/>
                          <a:gd name="connsiteY3" fmla="*/ 219456 h 2194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2296" h="219456">
                            <a:moveTo>
                              <a:pt x="36576" y="0"/>
                            </a:moveTo>
                            <a:lnTo>
                              <a:pt x="45720" y="91440"/>
                            </a:lnTo>
                            <a:lnTo>
                              <a:pt x="82296" y="109728"/>
                            </a:lnTo>
                            <a:lnTo>
                              <a:pt x="0" y="21945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" name="Freeform: Shape 43">
                        <a:extLst>
                          <a:ext uri="{FF2B5EF4-FFF2-40B4-BE49-F238E27FC236}">
                            <a16:creationId xmlns:a16="http://schemas.microsoft.com/office/drawing/2014/main" id="{66AE1987-D35F-4128-93FE-F9242ABDBF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458968"/>
                        <a:ext cx="146304" cy="173736"/>
                      </a:xfrm>
                      <a:custGeom>
                        <a:avLst/>
                        <a:gdLst>
                          <a:gd name="connsiteX0" fmla="*/ 54864 w 146304"/>
                          <a:gd name="connsiteY0" fmla="*/ 0 h 173736"/>
                          <a:gd name="connsiteX1" fmla="*/ 146304 w 146304"/>
                          <a:gd name="connsiteY1" fmla="*/ 54864 h 173736"/>
                          <a:gd name="connsiteX2" fmla="*/ 91440 w 146304"/>
                          <a:gd name="connsiteY2" fmla="*/ 100584 h 173736"/>
                          <a:gd name="connsiteX3" fmla="*/ 91440 w 146304"/>
                          <a:gd name="connsiteY3" fmla="*/ 146304 h 173736"/>
                          <a:gd name="connsiteX4" fmla="*/ 0 w 146304"/>
                          <a:gd name="connsiteY4" fmla="*/ 173736 h 173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6304" h="173736">
                            <a:moveTo>
                              <a:pt x="54864" y="0"/>
                            </a:moveTo>
                            <a:lnTo>
                              <a:pt x="146304" y="54864"/>
                            </a:lnTo>
                            <a:lnTo>
                              <a:pt x="91440" y="100584"/>
                            </a:lnTo>
                            <a:lnTo>
                              <a:pt x="91440" y="146304"/>
                            </a:lnTo>
                            <a:lnTo>
                              <a:pt x="0" y="17373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F31B337-D1A7-470A-BA02-BE34BB6F6F51}"/>
                  </a:ext>
                </a:extLst>
              </p:cNvPr>
              <p:cNvGrpSpPr/>
              <p:nvPr/>
            </p:nvGrpSpPr>
            <p:grpSpPr>
              <a:xfrm>
                <a:off x="4931664" y="2874264"/>
                <a:ext cx="219456" cy="630936"/>
                <a:chOff x="6382512" y="4974336"/>
                <a:chExt cx="219456" cy="630936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7B8AF5B-894F-4C90-864B-7AA12D440265}"/>
                    </a:ext>
                  </a:extLst>
                </p:cNvPr>
                <p:cNvSpPr/>
                <p:nvPr/>
              </p:nvSpPr>
              <p:spPr>
                <a:xfrm>
                  <a:off x="6382512" y="5468112"/>
                  <a:ext cx="54864" cy="64008"/>
                </a:xfrm>
                <a:custGeom>
                  <a:avLst/>
                  <a:gdLst>
                    <a:gd name="connsiteX0" fmla="*/ 0 w 54864"/>
                    <a:gd name="connsiteY0" fmla="*/ 0 h 64008"/>
                    <a:gd name="connsiteX1" fmla="*/ 45720 w 54864"/>
                    <a:gd name="connsiteY1" fmla="*/ 36576 h 64008"/>
                    <a:gd name="connsiteX2" fmla="*/ 54864 w 54864"/>
                    <a:gd name="connsiteY2" fmla="*/ 64008 h 6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" h="64008">
                      <a:moveTo>
                        <a:pt x="0" y="0"/>
                      </a:moveTo>
                      <a:lnTo>
                        <a:pt x="45720" y="36576"/>
                      </a:lnTo>
                      <a:lnTo>
                        <a:pt x="54864" y="64008"/>
                      </a:ln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B0ACC866-1DC4-4E1A-9070-C39FD60D1E2B}"/>
                    </a:ext>
                  </a:extLst>
                </p:cNvPr>
                <p:cNvGrpSpPr/>
                <p:nvPr/>
              </p:nvGrpSpPr>
              <p:grpSpPr>
                <a:xfrm>
                  <a:off x="6382512" y="4974336"/>
                  <a:ext cx="219456" cy="630936"/>
                  <a:chOff x="6382512" y="4974336"/>
                  <a:chExt cx="219456" cy="630936"/>
                </a:xfrm>
              </p:grpSpPr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6686B96A-934D-43B9-ACAD-B170F58671B8}"/>
                      </a:ext>
                    </a:extLst>
                  </p:cNvPr>
                  <p:cNvSpPr/>
                  <p:nvPr/>
                </p:nvSpPr>
                <p:spPr>
                  <a:xfrm>
                    <a:off x="6473952" y="5431536"/>
                    <a:ext cx="109728" cy="173736"/>
                  </a:xfrm>
                  <a:custGeom>
                    <a:avLst/>
                    <a:gdLst>
                      <a:gd name="connsiteX0" fmla="*/ 73152 w 109728"/>
                      <a:gd name="connsiteY0" fmla="*/ 0 h 173736"/>
                      <a:gd name="connsiteX1" fmla="*/ 0 w 109728"/>
                      <a:gd name="connsiteY1" fmla="*/ 64008 h 173736"/>
                      <a:gd name="connsiteX2" fmla="*/ 54864 w 109728"/>
                      <a:gd name="connsiteY2" fmla="*/ 137160 h 173736"/>
                      <a:gd name="connsiteX3" fmla="*/ 100584 w 109728"/>
                      <a:gd name="connsiteY3" fmla="*/ 137160 h 173736"/>
                      <a:gd name="connsiteX4" fmla="*/ 109728 w 109728"/>
                      <a:gd name="connsiteY4" fmla="*/ 173736 h 173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728" h="173736">
                        <a:moveTo>
                          <a:pt x="73152" y="0"/>
                        </a:moveTo>
                        <a:lnTo>
                          <a:pt x="0" y="64008"/>
                        </a:lnTo>
                        <a:lnTo>
                          <a:pt x="54864" y="137160"/>
                        </a:lnTo>
                        <a:lnTo>
                          <a:pt x="100584" y="137160"/>
                        </a:lnTo>
                        <a:lnTo>
                          <a:pt x="109728" y="173736"/>
                        </a:lnTo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C3C65FCE-D281-4C94-BB41-6592F00B657F}"/>
                      </a:ext>
                    </a:extLst>
                  </p:cNvPr>
                  <p:cNvGrpSpPr/>
                  <p:nvPr/>
                </p:nvGrpSpPr>
                <p:grpSpPr>
                  <a:xfrm>
                    <a:off x="6382512" y="4974336"/>
                    <a:ext cx="219456" cy="612648"/>
                    <a:chOff x="6382512" y="4974336"/>
                    <a:chExt cx="219456" cy="612648"/>
                  </a:xfrm>
                </p:grpSpPr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B6928E4D-609F-4E19-AC69-8B43205169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2512" y="4974336"/>
                      <a:ext cx="201168" cy="457200"/>
                      <a:chOff x="5925312" y="5010912"/>
                      <a:chExt cx="201168" cy="457200"/>
                    </a:xfrm>
                  </p:grpSpPr>
                  <p:sp>
                    <p:nvSpPr>
                      <p:cNvPr id="56" name="Freeform: Shape 55">
                        <a:extLst>
                          <a:ext uri="{FF2B5EF4-FFF2-40B4-BE49-F238E27FC236}">
                            <a16:creationId xmlns:a16="http://schemas.microsoft.com/office/drawing/2014/main" id="{32BFB638-FCFC-493C-B28C-FFE85061C8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010912"/>
                        <a:ext cx="100584" cy="301752"/>
                      </a:xfrm>
                      <a:custGeom>
                        <a:avLst/>
                        <a:gdLst>
                          <a:gd name="connsiteX0" fmla="*/ 36576 w 128016"/>
                          <a:gd name="connsiteY0" fmla="*/ 429768 h 429768"/>
                          <a:gd name="connsiteX1" fmla="*/ 36576 w 128016"/>
                          <a:gd name="connsiteY1" fmla="*/ 310896 h 429768"/>
                          <a:gd name="connsiteX2" fmla="*/ 0 w 128016"/>
                          <a:gd name="connsiteY2" fmla="*/ 192024 h 429768"/>
                          <a:gd name="connsiteX3" fmla="*/ 0 w 128016"/>
                          <a:gd name="connsiteY3" fmla="*/ 54864 h 429768"/>
                          <a:gd name="connsiteX4" fmla="*/ 45720 w 128016"/>
                          <a:gd name="connsiteY4" fmla="*/ 9144 h 429768"/>
                          <a:gd name="connsiteX5" fmla="*/ 118872 w 128016"/>
                          <a:gd name="connsiteY5" fmla="*/ 0 h 429768"/>
                          <a:gd name="connsiteX6" fmla="*/ 128016 w 128016"/>
                          <a:gd name="connsiteY6" fmla="*/ 91440 h 429768"/>
                          <a:gd name="connsiteX7" fmla="*/ 128016 w 128016"/>
                          <a:gd name="connsiteY7" fmla="*/ 164592 h 429768"/>
                          <a:gd name="connsiteX8" fmla="*/ 91440 w 128016"/>
                          <a:gd name="connsiteY8" fmla="*/ 274320 h 429768"/>
                          <a:gd name="connsiteX9" fmla="*/ 54864 w 128016"/>
                          <a:gd name="connsiteY9" fmla="*/ 301752 h 429768"/>
                          <a:gd name="connsiteX10" fmla="*/ 36576 w 128016"/>
                          <a:gd name="connsiteY10" fmla="*/ 429768 h 429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28016" h="429768">
                            <a:moveTo>
                              <a:pt x="36576" y="429768"/>
                            </a:moveTo>
                            <a:lnTo>
                              <a:pt x="36576" y="310896"/>
                            </a:lnTo>
                            <a:lnTo>
                              <a:pt x="0" y="192024"/>
                            </a:lnTo>
                            <a:lnTo>
                              <a:pt x="0" y="54864"/>
                            </a:lnTo>
                            <a:lnTo>
                              <a:pt x="45720" y="9144"/>
                            </a:lnTo>
                            <a:lnTo>
                              <a:pt x="118872" y="0"/>
                            </a:lnTo>
                            <a:lnTo>
                              <a:pt x="128016" y="91440"/>
                            </a:lnTo>
                            <a:lnTo>
                              <a:pt x="128016" y="164592"/>
                            </a:lnTo>
                            <a:lnTo>
                              <a:pt x="91440" y="274320"/>
                            </a:lnTo>
                            <a:lnTo>
                              <a:pt x="54864" y="301752"/>
                            </a:lnTo>
                            <a:lnTo>
                              <a:pt x="36576" y="429768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" name="Freeform: Shape 56">
                        <a:extLst>
                          <a:ext uri="{FF2B5EF4-FFF2-40B4-BE49-F238E27FC236}">
                            <a16:creationId xmlns:a16="http://schemas.microsoft.com/office/drawing/2014/main" id="{B5ED1231-0DB6-46DD-9162-130EEB4A62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25312" y="5385816"/>
                        <a:ext cx="201168" cy="82296"/>
                      </a:xfrm>
                      <a:custGeom>
                        <a:avLst/>
                        <a:gdLst>
                          <a:gd name="connsiteX0" fmla="*/ 0 w 201168"/>
                          <a:gd name="connsiteY0" fmla="*/ 64008 h 82296"/>
                          <a:gd name="connsiteX1" fmla="*/ 64008 w 201168"/>
                          <a:gd name="connsiteY1" fmla="*/ 18288 h 82296"/>
                          <a:gd name="connsiteX2" fmla="*/ 100584 w 201168"/>
                          <a:gd name="connsiteY2" fmla="*/ 9144 h 82296"/>
                          <a:gd name="connsiteX3" fmla="*/ 182880 w 201168"/>
                          <a:gd name="connsiteY3" fmla="*/ 0 h 82296"/>
                          <a:gd name="connsiteX4" fmla="*/ 201168 w 201168"/>
                          <a:gd name="connsiteY4" fmla="*/ 82296 h 82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01168" h="82296">
                            <a:moveTo>
                              <a:pt x="0" y="64008"/>
                            </a:moveTo>
                            <a:lnTo>
                              <a:pt x="64008" y="18288"/>
                            </a:lnTo>
                            <a:lnTo>
                              <a:pt x="100584" y="9144"/>
                            </a:lnTo>
                            <a:lnTo>
                              <a:pt x="182880" y="0"/>
                            </a:lnTo>
                            <a:lnTo>
                              <a:pt x="201168" y="8229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4D6B2DFC-6F3B-4236-BA47-E36D196BBA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7376" y="5276088"/>
                      <a:ext cx="164592" cy="310896"/>
                      <a:chOff x="5971032" y="5321808"/>
                      <a:chExt cx="164592" cy="310896"/>
                    </a:xfrm>
                  </p:grpSpPr>
                  <p:sp>
                    <p:nvSpPr>
                      <p:cNvPr id="54" name="Freeform: Shape 53">
                        <a:extLst>
                          <a:ext uri="{FF2B5EF4-FFF2-40B4-BE49-F238E27FC236}">
                            <a16:creationId xmlns:a16="http://schemas.microsoft.com/office/drawing/2014/main" id="{4FD4A1F0-CEDA-4C3B-BA97-3C7EFEAAE5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1032" y="5321808"/>
                        <a:ext cx="82296" cy="219456"/>
                      </a:xfrm>
                      <a:custGeom>
                        <a:avLst/>
                        <a:gdLst>
                          <a:gd name="connsiteX0" fmla="*/ 36576 w 82296"/>
                          <a:gd name="connsiteY0" fmla="*/ 0 h 219456"/>
                          <a:gd name="connsiteX1" fmla="*/ 45720 w 82296"/>
                          <a:gd name="connsiteY1" fmla="*/ 91440 h 219456"/>
                          <a:gd name="connsiteX2" fmla="*/ 82296 w 82296"/>
                          <a:gd name="connsiteY2" fmla="*/ 109728 h 219456"/>
                          <a:gd name="connsiteX3" fmla="*/ 0 w 82296"/>
                          <a:gd name="connsiteY3" fmla="*/ 219456 h 2194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2296" h="219456">
                            <a:moveTo>
                              <a:pt x="36576" y="0"/>
                            </a:moveTo>
                            <a:lnTo>
                              <a:pt x="45720" y="91440"/>
                            </a:lnTo>
                            <a:lnTo>
                              <a:pt x="82296" y="109728"/>
                            </a:lnTo>
                            <a:lnTo>
                              <a:pt x="0" y="21945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Freeform: Shape 54">
                        <a:extLst>
                          <a:ext uri="{FF2B5EF4-FFF2-40B4-BE49-F238E27FC236}">
                            <a16:creationId xmlns:a16="http://schemas.microsoft.com/office/drawing/2014/main" id="{788FCC5B-14BA-405A-9ACC-6182F6E3A7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458968"/>
                        <a:ext cx="146304" cy="173736"/>
                      </a:xfrm>
                      <a:custGeom>
                        <a:avLst/>
                        <a:gdLst>
                          <a:gd name="connsiteX0" fmla="*/ 54864 w 146304"/>
                          <a:gd name="connsiteY0" fmla="*/ 0 h 173736"/>
                          <a:gd name="connsiteX1" fmla="*/ 146304 w 146304"/>
                          <a:gd name="connsiteY1" fmla="*/ 54864 h 173736"/>
                          <a:gd name="connsiteX2" fmla="*/ 91440 w 146304"/>
                          <a:gd name="connsiteY2" fmla="*/ 100584 h 173736"/>
                          <a:gd name="connsiteX3" fmla="*/ 91440 w 146304"/>
                          <a:gd name="connsiteY3" fmla="*/ 146304 h 173736"/>
                          <a:gd name="connsiteX4" fmla="*/ 0 w 146304"/>
                          <a:gd name="connsiteY4" fmla="*/ 173736 h 173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6304" h="173736">
                            <a:moveTo>
                              <a:pt x="54864" y="0"/>
                            </a:moveTo>
                            <a:lnTo>
                              <a:pt x="146304" y="54864"/>
                            </a:lnTo>
                            <a:lnTo>
                              <a:pt x="91440" y="100584"/>
                            </a:lnTo>
                            <a:lnTo>
                              <a:pt x="91440" y="146304"/>
                            </a:lnTo>
                            <a:lnTo>
                              <a:pt x="0" y="17373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F619AE30-33EE-4C39-BEF9-1F7E2D69F1AE}"/>
                  </a:ext>
                </a:extLst>
              </p:cNvPr>
              <p:cNvGrpSpPr/>
              <p:nvPr/>
            </p:nvGrpSpPr>
            <p:grpSpPr>
              <a:xfrm flipH="1">
                <a:off x="5148072" y="2889504"/>
                <a:ext cx="219456" cy="630936"/>
                <a:chOff x="6382512" y="4974336"/>
                <a:chExt cx="219456" cy="630936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B8CF211-AE2C-4E7B-A4FE-F7D9DD8F100B}"/>
                    </a:ext>
                  </a:extLst>
                </p:cNvPr>
                <p:cNvSpPr/>
                <p:nvPr/>
              </p:nvSpPr>
              <p:spPr>
                <a:xfrm>
                  <a:off x="6382512" y="5468112"/>
                  <a:ext cx="54864" cy="64008"/>
                </a:xfrm>
                <a:custGeom>
                  <a:avLst/>
                  <a:gdLst>
                    <a:gd name="connsiteX0" fmla="*/ 0 w 54864"/>
                    <a:gd name="connsiteY0" fmla="*/ 0 h 64008"/>
                    <a:gd name="connsiteX1" fmla="*/ 45720 w 54864"/>
                    <a:gd name="connsiteY1" fmla="*/ 36576 h 64008"/>
                    <a:gd name="connsiteX2" fmla="*/ 54864 w 54864"/>
                    <a:gd name="connsiteY2" fmla="*/ 64008 h 6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" h="64008">
                      <a:moveTo>
                        <a:pt x="0" y="0"/>
                      </a:moveTo>
                      <a:lnTo>
                        <a:pt x="45720" y="36576"/>
                      </a:lnTo>
                      <a:lnTo>
                        <a:pt x="54864" y="64008"/>
                      </a:ln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052E0171-706F-47DD-B0F2-5845C26B5B01}"/>
                    </a:ext>
                  </a:extLst>
                </p:cNvPr>
                <p:cNvGrpSpPr/>
                <p:nvPr/>
              </p:nvGrpSpPr>
              <p:grpSpPr>
                <a:xfrm>
                  <a:off x="6382512" y="4974336"/>
                  <a:ext cx="219456" cy="630936"/>
                  <a:chOff x="6382512" y="4974336"/>
                  <a:chExt cx="219456" cy="630936"/>
                </a:xfrm>
              </p:grpSpPr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DE5B1FCA-48DA-4D31-8FFC-2C500F84DC23}"/>
                      </a:ext>
                    </a:extLst>
                  </p:cNvPr>
                  <p:cNvSpPr/>
                  <p:nvPr/>
                </p:nvSpPr>
                <p:spPr>
                  <a:xfrm>
                    <a:off x="6473952" y="5431536"/>
                    <a:ext cx="109728" cy="173736"/>
                  </a:xfrm>
                  <a:custGeom>
                    <a:avLst/>
                    <a:gdLst>
                      <a:gd name="connsiteX0" fmla="*/ 73152 w 109728"/>
                      <a:gd name="connsiteY0" fmla="*/ 0 h 173736"/>
                      <a:gd name="connsiteX1" fmla="*/ 0 w 109728"/>
                      <a:gd name="connsiteY1" fmla="*/ 64008 h 173736"/>
                      <a:gd name="connsiteX2" fmla="*/ 54864 w 109728"/>
                      <a:gd name="connsiteY2" fmla="*/ 137160 h 173736"/>
                      <a:gd name="connsiteX3" fmla="*/ 100584 w 109728"/>
                      <a:gd name="connsiteY3" fmla="*/ 137160 h 173736"/>
                      <a:gd name="connsiteX4" fmla="*/ 109728 w 109728"/>
                      <a:gd name="connsiteY4" fmla="*/ 173736 h 173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728" h="173736">
                        <a:moveTo>
                          <a:pt x="73152" y="0"/>
                        </a:moveTo>
                        <a:lnTo>
                          <a:pt x="0" y="64008"/>
                        </a:lnTo>
                        <a:lnTo>
                          <a:pt x="54864" y="137160"/>
                        </a:lnTo>
                        <a:lnTo>
                          <a:pt x="100584" y="137160"/>
                        </a:lnTo>
                        <a:lnTo>
                          <a:pt x="109728" y="173736"/>
                        </a:lnTo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EB9FE5FA-C046-4853-B889-59DD2E9CFAD8}"/>
                      </a:ext>
                    </a:extLst>
                  </p:cNvPr>
                  <p:cNvGrpSpPr/>
                  <p:nvPr/>
                </p:nvGrpSpPr>
                <p:grpSpPr>
                  <a:xfrm>
                    <a:off x="6382512" y="4974336"/>
                    <a:ext cx="219456" cy="612648"/>
                    <a:chOff x="6382512" y="4974336"/>
                    <a:chExt cx="219456" cy="612648"/>
                  </a:xfrm>
                </p:grpSpPr>
                <p:grpSp>
                  <p:nvGrpSpPr>
                    <p:cNvPr id="63" name="Group 62">
                      <a:extLst>
                        <a:ext uri="{FF2B5EF4-FFF2-40B4-BE49-F238E27FC236}">
                          <a16:creationId xmlns:a16="http://schemas.microsoft.com/office/drawing/2014/main" id="{7356EFA2-92C3-4604-9827-4BD61EFE88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2512" y="4974336"/>
                      <a:ext cx="201168" cy="457200"/>
                      <a:chOff x="5925312" y="5010912"/>
                      <a:chExt cx="201168" cy="457200"/>
                    </a:xfrm>
                  </p:grpSpPr>
                  <p:sp>
                    <p:nvSpPr>
                      <p:cNvPr id="67" name="Freeform: Shape 66">
                        <a:extLst>
                          <a:ext uri="{FF2B5EF4-FFF2-40B4-BE49-F238E27FC236}">
                            <a16:creationId xmlns:a16="http://schemas.microsoft.com/office/drawing/2014/main" id="{4485DB47-1361-4C49-89C6-CF8A1C3B95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010912"/>
                        <a:ext cx="100584" cy="301752"/>
                      </a:xfrm>
                      <a:custGeom>
                        <a:avLst/>
                        <a:gdLst>
                          <a:gd name="connsiteX0" fmla="*/ 36576 w 128016"/>
                          <a:gd name="connsiteY0" fmla="*/ 429768 h 429768"/>
                          <a:gd name="connsiteX1" fmla="*/ 36576 w 128016"/>
                          <a:gd name="connsiteY1" fmla="*/ 310896 h 429768"/>
                          <a:gd name="connsiteX2" fmla="*/ 0 w 128016"/>
                          <a:gd name="connsiteY2" fmla="*/ 192024 h 429768"/>
                          <a:gd name="connsiteX3" fmla="*/ 0 w 128016"/>
                          <a:gd name="connsiteY3" fmla="*/ 54864 h 429768"/>
                          <a:gd name="connsiteX4" fmla="*/ 45720 w 128016"/>
                          <a:gd name="connsiteY4" fmla="*/ 9144 h 429768"/>
                          <a:gd name="connsiteX5" fmla="*/ 118872 w 128016"/>
                          <a:gd name="connsiteY5" fmla="*/ 0 h 429768"/>
                          <a:gd name="connsiteX6" fmla="*/ 128016 w 128016"/>
                          <a:gd name="connsiteY6" fmla="*/ 91440 h 429768"/>
                          <a:gd name="connsiteX7" fmla="*/ 128016 w 128016"/>
                          <a:gd name="connsiteY7" fmla="*/ 164592 h 429768"/>
                          <a:gd name="connsiteX8" fmla="*/ 91440 w 128016"/>
                          <a:gd name="connsiteY8" fmla="*/ 274320 h 429768"/>
                          <a:gd name="connsiteX9" fmla="*/ 54864 w 128016"/>
                          <a:gd name="connsiteY9" fmla="*/ 301752 h 429768"/>
                          <a:gd name="connsiteX10" fmla="*/ 36576 w 128016"/>
                          <a:gd name="connsiteY10" fmla="*/ 429768 h 429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28016" h="429768">
                            <a:moveTo>
                              <a:pt x="36576" y="429768"/>
                            </a:moveTo>
                            <a:lnTo>
                              <a:pt x="36576" y="310896"/>
                            </a:lnTo>
                            <a:lnTo>
                              <a:pt x="0" y="192024"/>
                            </a:lnTo>
                            <a:lnTo>
                              <a:pt x="0" y="54864"/>
                            </a:lnTo>
                            <a:lnTo>
                              <a:pt x="45720" y="9144"/>
                            </a:lnTo>
                            <a:lnTo>
                              <a:pt x="118872" y="0"/>
                            </a:lnTo>
                            <a:lnTo>
                              <a:pt x="128016" y="91440"/>
                            </a:lnTo>
                            <a:lnTo>
                              <a:pt x="128016" y="164592"/>
                            </a:lnTo>
                            <a:lnTo>
                              <a:pt x="91440" y="274320"/>
                            </a:lnTo>
                            <a:lnTo>
                              <a:pt x="54864" y="301752"/>
                            </a:lnTo>
                            <a:lnTo>
                              <a:pt x="36576" y="429768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Freeform: Shape 67">
                        <a:extLst>
                          <a:ext uri="{FF2B5EF4-FFF2-40B4-BE49-F238E27FC236}">
                            <a16:creationId xmlns:a16="http://schemas.microsoft.com/office/drawing/2014/main" id="{7C736741-1471-4409-8026-82BC0406BE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25312" y="5385816"/>
                        <a:ext cx="201168" cy="82296"/>
                      </a:xfrm>
                      <a:custGeom>
                        <a:avLst/>
                        <a:gdLst>
                          <a:gd name="connsiteX0" fmla="*/ 0 w 201168"/>
                          <a:gd name="connsiteY0" fmla="*/ 64008 h 82296"/>
                          <a:gd name="connsiteX1" fmla="*/ 64008 w 201168"/>
                          <a:gd name="connsiteY1" fmla="*/ 18288 h 82296"/>
                          <a:gd name="connsiteX2" fmla="*/ 100584 w 201168"/>
                          <a:gd name="connsiteY2" fmla="*/ 9144 h 82296"/>
                          <a:gd name="connsiteX3" fmla="*/ 182880 w 201168"/>
                          <a:gd name="connsiteY3" fmla="*/ 0 h 82296"/>
                          <a:gd name="connsiteX4" fmla="*/ 201168 w 201168"/>
                          <a:gd name="connsiteY4" fmla="*/ 82296 h 82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01168" h="82296">
                            <a:moveTo>
                              <a:pt x="0" y="64008"/>
                            </a:moveTo>
                            <a:lnTo>
                              <a:pt x="64008" y="18288"/>
                            </a:lnTo>
                            <a:lnTo>
                              <a:pt x="100584" y="9144"/>
                            </a:lnTo>
                            <a:lnTo>
                              <a:pt x="182880" y="0"/>
                            </a:lnTo>
                            <a:lnTo>
                              <a:pt x="201168" y="8229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4" name="Group 63">
                      <a:extLst>
                        <a:ext uri="{FF2B5EF4-FFF2-40B4-BE49-F238E27FC236}">
                          <a16:creationId xmlns:a16="http://schemas.microsoft.com/office/drawing/2014/main" id="{17EFCA08-CC70-46B0-B9CF-7D91317702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7376" y="5276088"/>
                      <a:ext cx="164592" cy="310896"/>
                      <a:chOff x="5971032" y="5321808"/>
                      <a:chExt cx="164592" cy="310896"/>
                    </a:xfrm>
                  </p:grpSpPr>
                  <p:sp>
                    <p:nvSpPr>
                      <p:cNvPr id="65" name="Freeform: Shape 64">
                        <a:extLst>
                          <a:ext uri="{FF2B5EF4-FFF2-40B4-BE49-F238E27FC236}">
                            <a16:creationId xmlns:a16="http://schemas.microsoft.com/office/drawing/2014/main" id="{E94DF75F-57D8-4B3B-AE41-578204AB21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1032" y="5321808"/>
                        <a:ext cx="82296" cy="219456"/>
                      </a:xfrm>
                      <a:custGeom>
                        <a:avLst/>
                        <a:gdLst>
                          <a:gd name="connsiteX0" fmla="*/ 36576 w 82296"/>
                          <a:gd name="connsiteY0" fmla="*/ 0 h 219456"/>
                          <a:gd name="connsiteX1" fmla="*/ 45720 w 82296"/>
                          <a:gd name="connsiteY1" fmla="*/ 91440 h 219456"/>
                          <a:gd name="connsiteX2" fmla="*/ 82296 w 82296"/>
                          <a:gd name="connsiteY2" fmla="*/ 109728 h 219456"/>
                          <a:gd name="connsiteX3" fmla="*/ 0 w 82296"/>
                          <a:gd name="connsiteY3" fmla="*/ 219456 h 2194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2296" h="219456">
                            <a:moveTo>
                              <a:pt x="36576" y="0"/>
                            </a:moveTo>
                            <a:lnTo>
                              <a:pt x="45720" y="91440"/>
                            </a:lnTo>
                            <a:lnTo>
                              <a:pt x="82296" y="109728"/>
                            </a:lnTo>
                            <a:lnTo>
                              <a:pt x="0" y="21945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Freeform: Shape 65">
                        <a:extLst>
                          <a:ext uri="{FF2B5EF4-FFF2-40B4-BE49-F238E27FC236}">
                            <a16:creationId xmlns:a16="http://schemas.microsoft.com/office/drawing/2014/main" id="{B01CA41B-EAAA-46D6-AFE7-3871E15621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458968"/>
                        <a:ext cx="146304" cy="173736"/>
                      </a:xfrm>
                      <a:custGeom>
                        <a:avLst/>
                        <a:gdLst>
                          <a:gd name="connsiteX0" fmla="*/ 54864 w 146304"/>
                          <a:gd name="connsiteY0" fmla="*/ 0 h 173736"/>
                          <a:gd name="connsiteX1" fmla="*/ 146304 w 146304"/>
                          <a:gd name="connsiteY1" fmla="*/ 54864 h 173736"/>
                          <a:gd name="connsiteX2" fmla="*/ 91440 w 146304"/>
                          <a:gd name="connsiteY2" fmla="*/ 100584 h 173736"/>
                          <a:gd name="connsiteX3" fmla="*/ 91440 w 146304"/>
                          <a:gd name="connsiteY3" fmla="*/ 146304 h 173736"/>
                          <a:gd name="connsiteX4" fmla="*/ 0 w 146304"/>
                          <a:gd name="connsiteY4" fmla="*/ 173736 h 173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6304" h="173736">
                            <a:moveTo>
                              <a:pt x="54864" y="0"/>
                            </a:moveTo>
                            <a:lnTo>
                              <a:pt x="146304" y="54864"/>
                            </a:lnTo>
                            <a:lnTo>
                              <a:pt x="91440" y="100584"/>
                            </a:lnTo>
                            <a:lnTo>
                              <a:pt x="91440" y="146304"/>
                            </a:lnTo>
                            <a:lnTo>
                              <a:pt x="0" y="17373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7F76BCA-2762-4284-AC94-6FBBF3F1C7DF}"/>
                  </a:ext>
                </a:extLst>
              </p:cNvPr>
              <p:cNvGrpSpPr/>
              <p:nvPr/>
            </p:nvGrpSpPr>
            <p:grpSpPr>
              <a:xfrm>
                <a:off x="5337048" y="2868168"/>
                <a:ext cx="219456" cy="630936"/>
                <a:chOff x="6382512" y="4974336"/>
                <a:chExt cx="219456" cy="630936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BDB6F05C-8461-4F5E-B26E-8D1E172EB7BE}"/>
                    </a:ext>
                  </a:extLst>
                </p:cNvPr>
                <p:cNvSpPr/>
                <p:nvPr/>
              </p:nvSpPr>
              <p:spPr>
                <a:xfrm>
                  <a:off x="6382512" y="5468112"/>
                  <a:ext cx="54864" cy="64008"/>
                </a:xfrm>
                <a:custGeom>
                  <a:avLst/>
                  <a:gdLst>
                    <a:gd name="connsiteX0" fmla="*/ 0 w 54864"/>
                    <a:gd name="connsiteY0" fmla="*/ 0 h 64008"/>
                    <a:gd name="connsiteX1" fmla="*/ 45720 w 54864"/>
                    <a:gd name="connsiteY1" fmla="*/ 36576 h 64008"/>
                    <a:gd name="connsiteX2" fmla="*/ 54864 w 54864"/>
                    <a:gd name="connsiteY2" fmla="*/ 64008 h 6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" h="64008">
                      <a:moveTo>
                        <a:pt x="0" y="0"/>
                      </a:moveTo>
                      <a:lnTo>
                        <a:pt x="45720" y="36576"/>
                      </a:lnTo>
                      <a:lnTo>
                        <a:pt x="54864" y="64008"/>
                      </a:ln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AEB431FD-A776-4EA5-9FE8-A1F36082F2A9}"/>
                    </a:ext>
                  </a:extLst>
                </p:cNvPr>
                <p:cNvGrpSpPr/>
                <p:nvPr/>
              </p:nvGrpSpPr>
              <p:grpSpPr>
                <a:xfrm>
                  <a:off x="6382512" y="4974336"/>
                  <a:ext cx="219456" cy="630936"/>
                  <a:chOff x="6382512" y="4974336"/>
                  <a:chExt cx="219456" cy="630936"/>
                </a:xfrm>
              </p:grpSpPr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174FE8BA-704F-4E2E-86B6-6FAC490C7D36}"/>
                      </a:ext>
                    </a:extLst>
                  </p:cNvPr>
                  <p:cNvSpPr/>
                  <p:nvPr/>
                </p:nvSpPr>
                <p:spPr>
                  <a:xfrm>
                    <a:off x="6473952" y="5431536"/>
                    <a:ext cx="109728" cy="173736"/>
                  </a:xfrm>
                  <a:custGeom>
                    <a:avLst/>
                    <a:gdLst>
                      <a:gd name="connsiteX0" fmla="*/ 73152 w 109728"/>
                      <a:gd name="connsiteY0" fmla="*/ 0 h 173736"/>
                      <a:gd name="connsiteX1" fmla="*/ 0 w 109728"/>
                      <a:gd name="connsiteY1" fmla="*/ 64008 h 173736"/>
                      <a:gd name="connsiteX2" fmla="*/ 54864 w 109728"/>
                      <a:gd name="connsiteY2" fmla="*/ 137160 h 173736"/>
                      <a:gd name="connsiteX3" fmla="*/ 100584 w 109728"/>
                      <a:gd name="connsiteY3" fmla="*/ 137160 h 173736"/>
                      <a:gd name="connsiteX4" fmla="*/ 109728 w 109728"/>
                      <a:gd name="connsiteY4" fmla="*/ 173736 h 173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728" h="173736">
                        <a:moveTo>
                          <a:pt x="73152" y="0"/>
                        </a:moveTo>
                        <a:lnTo>
                          <a:pt x="0" y="64008"/>
                        </a:lnTo>
                        <a:lnTo>
                          <a:pt x="54864" y="137160"/>
                        </a:lnTo>
                        <a:lnTo>
                          <a:pt x="100584" y="137160"/>
                        </a:lnTo>
                        <a:lnTo>
                          <a:pt x="109728" y="173736"/>
                        </a:lnTo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9509C191-DB47-4305-A243-0A0AD8A61168}"/>
                      </a:ext>
                    </a:extLst>
                  </p:cNvPr>
                  <p:cNvGrpSpPr/>
                  <p:nvPr/>
                </p:nvGrpSpPr>
                <p:grpSpPr>
                  <a:xfrm>
                    <a:off x="6382512" y="4974336"/>
                    <a:ext cx="219456" cy="612648"/>
                    <a:chOff x="6382512" y="4974336"/>
                    <a:chExt cx="219456" cy="612648"/>
                  </a:xfrm>
                </p:grpSpPr>
                <p:grpSp>
                  <p:nvGrpSpPr>
                    <p:cNvPr id="74" name="Group 73">
                      <a:extLst>
                        <a:ext uri="{FF2B5EF4-FFF2-40B4-BE49-F238E27FC236}">
                          <a16:creationId xmlns:a16="http://schemas.microsoft.com/office/drawing/2014/main" id="{A87E1EFB-5C07-486E-A7F6-FFF9DF5002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2512" y="4974336"/>
                      <a:ext cx="201168" cy="457200"/>
                      <a:chOff x="5925312" y="5010912"/>
                      <a:chExt cx="201168" cy="457200"/>
                    </a:xfrm>
                  </p:grpSpPr>
                  <p:sp>
                    <p:nvSpPr>
                      <p:cNvPr id="78" name="Freeform: Shape 77">
                        <a:extLst>
                          <a:ext uri="{FF2B5EF4-FFF2-40B4-BE49-F238E27FC236}">
                            <a16:creationId xmlns:a16="http://schemas.microsoft.com/office/drawing/2014/main" id="{66A4AA0B-740C-4013-AAE5-CA3204CAB5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010912"/>
                        <a:ext cx="100584" cy="301752"/>
                      </a:xfrm>
                      <a:custGeom>
                        <a:avLst/>
                        <a:gdLst>
                          <a:gd name="connsiteX0" fmla="*/ 36576 w 128016"/>
                          <a:gd name="connsiteY0" fmla="*/ 429768 h 429768"/>
                          <a:gd name="connsiteX1" fmla="*/ 36576 w 128016"/>
                          <a:gd name="connsiteY1" fmla="*/ 310896 h 429768"/>
                          <a:gd name="connsiteX2" fmla="*/ 0 w 128016"/>
                          <a:gd name="connsiteY2" fmla="*/ 192024 h 429768"/>
                          <a:gd name="connsiteX3" fmla="*/ 0 w 128016"/>
                          <a:gd name="connsiteY3" fmla="*/ 54864 h 429768"/>
                          <a:gd name="connsiteX4" fmla="*/ 45720 w 128016"/>
                          <a:gd name="connsiteY4" fmla="*/ 9144 h 429768"/>
                          <a:gd name="connsiteX5" fmla="*/ 118872 w 128016"/>
                          <a:gd name="connsiteY5" fmla="*/ 0 h 429768"/>
                          <a:gd name="connsiteX6" fmla="*/ 128016 w 128016"/>
                          <a:gd name="connsiteY6" fmla="*/ 91440 h 429768"/>
                          <a:gd name="connsiteX7" fmla="*/ 128016 w 128016"/>
                          <a:gd name="connsiteY7" fmla="*/ 164592 h 429768"/>
                          <a:gd name="connsiteX8" fmla="*/ 91440 w 128016"/>
                          <a:gd name="connsiteY8" fmla="*/ 274320 h 429768"/>
                          <a:gd name="connsiteX9" fmla="*/ 54864 w 128016"/>
                          <a:gd name="connsiteY9" fmla="*/ 301752 h 429768"/>
                          <a:gd name="connsiteX10" fmla="*/ 36576 w 128016"/>
                          <a:gd name="connsiteY10" fmla="*/ 429768 h 429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28016" h="429768">
                            <a:moveTo>
                              <a:pt x="36576" y="429768"/>
                            </a:moveTo>
                            <a:lnTo>
                              <a:pt x="36576" y="310896"/>
                            </a:lnTo>
                            <a:lnTo>
                              <a:pt x="0" y="192024"/>
                            </a:lnTo>
                            <a:lnTo>
                              <a:pt x="0" y="54864"/>
                            </a:lnTo>
                            <a:lnTo>
                              <a:pt x="45720" y="9144"/>
                            </a:lnTo>
                            <a:lnTo>
                              <a:pt x="118872" y="0"/>
                            </a:lnTo>
                            <a:lnTo>
                              <a:pt x="128016" y="91440"/>
                            </a:lnTo>
                            <a:lnTo>
                              <a:pt x="128016" y="164592"/>
                            </a:lnTo>
                            <a:lnTo>
                              <a:pt x="91440" y="274320"/>
                            </a:lnTo>
                            <a:lnTo>
                              <a:pt x="54864" y="301752"/>
                            </a:lnTo>
                            <a:lnTo>
                              <a:pt x="36576" y="429768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" name="Freeform: Shape 78">
                        <a:extLst>
                          <a:ext uri="{FF2B5EF4-FFF2-40B4-BE49-F238E27FC236}">
                            <a16:creationId xmlns:a16="http://schemas.microsoft.com/office/drawing/2014/main" id="{C809B15B-7617-49C4-BE51-47E624C030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25312" y="5385816"/>
                        <a:ext cx="201168" cy="82296"/>
                      </a:xfrm>
                      <a:custGeom>
                        <a:avLst/>
                        <a:gdLst>
                          <a:gd name="connsiteX0" fmla="*/ 0 w 201168"/>
                          <a:gd name="connsiteY0" fmla="*/ 64008 h 82296"/>
                          <a:gd name="connsiteX1" fmla="*/ 64008 w 201168"/>
                          <a:gd name="connsiteY1" fmla="*/ 18288 h 82296"/>
                          <a:gd name="connsiteX2" fmla="*/ 100584 w 201168"/>
                          <a:gd name="connsiteY2" fmla="*/ 9144 h 82296"/>
                          <a:gd name="connsiteX3" fmla="*/ 182880 w 201168"/>
                          <a:gd name="connsiteY3" fmla="*/ 0 h 82296"/>
                          <a:gd name="connsiteX4" fmla="*/ 201168 w 201168"/>
                          <a:gd name="connsiteY4" fmla="*/ 82296 h 82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01168" h="82296">
                            <a:moveTo>
                              <a:pt x="0" y="64008"/>
                            </a:moveTo>
                            <a:lnTo>
                              <a:pt x="64008" y="18288"/>
                            </a:lnTo>
                            <a:lnTo>
                              <a:pt x="100584" y="9144"/>
                            </a:lnTo>
                            <a:lnTo>
                              <a:pt x="182880" y="0"/>
                            </a:lnTo>
                            <a:lnTo>
                              <a:pt x="201168" y="8229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>
                      <a:extLst>
                        <a:ext uri="{FF2B5EF4-FFF2-40B4-BE49-F238E27FC236}">
                          <a16:creationId xmlns:a16="http://schemas.microsoft.com/office/drawing/2014/main" id="{3CD5F659-0F12-44EE-9705-22FB84BF07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7376" y="5276088"/>
                      <a:ext cx="164592" cy="310896"/>
                      <a:chOff x="5971032" y="5321808"/>
                      <a:chExt cx="164592" cy="310896"/>
                    </a:xfrm>
                  </p:grpSpPr>
                  <p:sp>
                    <p:nvSpPr>
                      <p:cNvPr id="76" name="Freeform: Shape 75">
                        <a:extLst>
                          <a:ext uri="{FF2B5EF4-FFF2-40B4-BE49-F238E27FC236}">
                            <a16:creationId xmlns:a16="http://schemas.microsoft.com/office/drawing/2014/main" id="{142318A7-9B2D-46E2-8545-8CDC998142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1032" y="5321808"/>
                        <a:ext cx="82296" cy="219456"/>
                      </a:xfrm>
                      <a:custGeom>
                        <a:avLst/>
                        <a:gdLst>
                          <a:gd name="connsiteX0" fmla="*/ 36576 w 82296"/>
                          <a:gd name="connsiteY0" fmla="*/ 0 h 219456"/>
                          <a:gd name="connsiteX1" fmla="*/ 45720 w 82296"/>
                          <a:gd name="connsiteY1" fmla="*/ 91440 h 219456"/>
                          <a:gd name="connsiteX2" fmla="*/ 82296 w 82296"/>
                          <a:gd name="connsiteY2" fmla="*/ 109728 h 219456"/>
                          <a:gd name="connsiteX3" fmla="*/ 0 w 82296"/>
                          <a:gd name="connsiteY3" fmla="*/ 219456 h 2194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2296" h="219456">
                            <a:moveTo>
                              <a:pt x="36576" y="0"/>
                            </a:moveTo>
                            <a:lnTo>
                              <a:pt x="45720" y="91440"/>
                            </a:lnTo>
                            <a:lnTo>
                              <a:pt x="82296" y="109728"/>
                            </a:lnTo>
                            <a:lnTo>
                              <a:pt x="0" y="21945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" name="Freeform: Shape 76">
                        <a:extLst>
                          <a:ext uri="{FF2B5EF4-FFF2-40B4-BE49-F238E27FC236}">
                            <a16:creationId xmlns:a16="http://schemas.microsoft.com/office/drawing/2014/main" id="{9D2C9C6E-DC49-4260-88D8-3AB6C53F27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458968"/>
                        <a:ext cx="146304" cy="173736"/>
                      </a:xfrm>
                      <a:custGeom>
                        <a:avLst/>
                        <a:gdLst>
                          <a:gd name="connsiteX0" fmla="*/ 54864 w 146304"/>
                          <a:gd name="connsiteY0" fmla="*/ 0 h 173736"/>
                          <a:gd name="connsiteX1" fmla="*/ 146304 w 146304"/>
                          <a:gd name="connsiteY1" fmla="*/ 54864 h 173736"/>
                          <a:gd name="connsiteX2" fmla="*/ 91440 w 146304"/>
                          <a:gd name="connsiteY2" fmla="*/ 100584 h 173736"/>
                          <a:gd name="connsiteX3" fmla="*/ 91440 w 146304"/>
                          <a:gd name="connsiteY3" fmla="*/ 146304 h 173736"/>
                          <a:gd name="connsiteX4" fmla="*/ 0 w 146304"/>
                          <a:gd name="connsiteY4" fmla="*/ 173736 h 173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6304" h="173736">
                            <a:moveTo>
                              <a:pt x="54864" y="0"/>
                            </a:moveTo>
                            <a:lnTo>
                              <a:pt x="146304" y="54864"/>
                            </a:lnTo>
                            <a:lnTo>
                              <a:pt x="91440" y="100584"/>
                            </a:lnTo>
                            <a:lnTo>
                              <a:pt x="91440" y="146304"/>
                            </a:lnTo>
                            <a:lnTo>
                              <a:pt x="0" y="17373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E35676D-2D28-4E57-AD37-9827228C0148}"/>
                  </a:ext>
                </a:extLst>
              </p:cNvPr>
              <p:cNvGrpSpPr/>
              <p:nvPr/>
            </p:nvGrpSpPr>
            <p:grpSpPr>
              <a:xfrm flipH="1">
                <a:off x="5580888" y="2883408"/>
                <a:ext cx="219456" cy="630936"/>
                <a:chOff x="6382512" y="4974336"/>
                <a:chExt cx="219456" cy="630936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6DA49295-2175-4F63-A2F8-4395BEE8434B}"/>
                    </a:ext>
                  </a:extLst>
                </p:cNvPr>
                <p:cNvSpPr/>
                <p:nvPr/>
              </p:nvSpPr>
              <p:spPr>
                <a:xfrm>
                  <a:off x="6382512" y="5468112"/>
                  <a:ext cx="54864" cy="64008"/>
                </a:xfrm>
                <a:custGeom>
                  <a:avLst/>
                  <a:gdLst>
                    <a:gd name="connsiteX0" fmla="*/ 0 w 54864"/>
                    <a:gd name="connsiteY0" fmla="*/ 0 h 64008"/>
                    <a:gd name="connsiteX1" fmla="*/ 45720 w 54864"/>
                    <a:gd name="connsiteY1" fmla="*/ 36576 h 64008"/>
                    <a:gd name="connsiteX2" fmla="*/ 54864 w 54864"/>
                    <a:gd name="connsiteY2" fmla="*/ 64008 h 6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" h="64008">
                      <a:moveTo>
                        <a:pt x="0" y="0"/>
                      </a:moveTo>
                      <a:lnTo>
                        <a:pt x="45720" y="36576"/>
                      </a:lnTo>
                      <a:lnTo>
                        <a:pt x="54864" y="64008"/>
                      </a:ln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D5F52519-592F-49D0-8703-1861C6C0ADE8}"/>
                    </a:ext>
                  </a:extLst>
                </p:cNvPr>
                <p:cNvGrpSpPr/>
                <p:nvPr/>
              </p:nvGrpSpPr>
              <p:grpSpPr>
                <a:xfrm>
                  <a:off x="6382512" y="4974336"/>
                  <a:ext cx="219456" cy="630936"/>
                  <a:chOff x="6382512" y="4974336"/>
                  <a:chExt cx="219456" cy="630936"/>
                </a:xfrm>
              </p:grpSpPr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5846EFCA-1E9F-40E0-A398-369D15BAE8D9}"/>
                      </a:ext>
                    </a:extLst>
                  </p:cNvPr>
                  <p:cNvSpPr/>
                  <p:nvPr/>
                </p:nvSpPr>
                <p:spPr>
                  <a:xfrm>
                    <a:off x="6473952" y="5431536"/>
                    <a:ext cx="109728" cy="173736"/>
                  </a:xfrm>
                  <a:custGeom>
                    <a:avLst/>
                    <a:gdLst>
                      <a:gd name="connsiteX0" fmla="*/ 73152 w 109728"/>
                      <a:gd name="connsiteY0" fmla="*/ 0 h 173736"/>
                      <a:gd name="connsiteX1" fmla="*/ 0 w 109728"/>
                      <a:gd name="connsiteY1" fmla="*/ 64008 h 173736"/>
                      <a:gd name="connsiteX2" fmla="*/ 54864 w 109728"/>
                      <a:gd name="connsiteY2" fmla="*/ 137160 h 173736"/>
                      <a:gd name="connsiteX3" fmla="*/ 100584 w 109728"/>
                      <a:gd name="connsiteY3" fmla="*/ 137160 h 173736"/>
                      <a:gd name="connsiteX4" fmla="*/ 109728 w 109728"/>
                      <a:gd name="connsiteY4" fmla="*/ 173736 h 173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728" h="173736">
                        <a:moveTo>
                          <a:pt x="73152" y="0"/>
                        </a:moveTo>
                        <a:lnTo>
                          <a:pt x="0" y="64008"/>
                        </a:lnTo>
                        <a:lnTo>
                          <a:pt x="54864" y="137160"/>
                        </a:lnTo>
                        <a:lnTo>
                          <a:pt x="100584" y="137160"/>
                        </a:lnTo>
                        <a:lnTo>
                          <a:pt x="109728" y="173736"/>
                        </a:lnTo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87F75A33-450F-40CC-AA36-650BAE868BE7}"/>
                      </a:ext>
                    </a:extLst>
                  </p:cNvPr>
                  <p:cNvGrpSpPr/>
                  <p:nvPr/>
                </p:nvGrpSpPr>
                <p:grpSpPr>
                  <a:xfrm>
                    <a:off x="6382512" y="4974336"/>
                    <a:ext cx="219456" cy="612648"/>
                    <a:chOff x="6382512" y="4974336"/>
                    <a:chExt cx="219456" cy="612648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0540036-6FA3-423D-8359-D3F500AC6A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2512" y="4974336"/>
                      <a:ext cx="201168" cy="457200"/>
                      <a:chOff x="5925312" y="5010912"/>
                      <a:chExt cx="201168" cy="457200"/>
                    </a:xfrm>
                  </p:grpSpPr>
                  <p:sp>
                    <p:nvSpPr>
                      <p:cNvPr id="89" name="Freeform: Shape 88">
                        <a:extLst>
                          <a:ext uri="{FF2B5EF4-FFF2-40B4-BE49-F238E27FC236}">
                            <a16:creationId xmlns:a16="http://schemas.microsoft.com/office/drawing/2014/main" id="{DD7B751C-E4D5-41DC-8721-0484968ECA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010912"/>
                        <a:ext cx="100584" cy="301752"/>
                      </a:xfrm>
                      <a:custGeom>
                        <a:avLst/>
                        <a:gdLst>
                          <a:gd name="connsiteX0" fmla="*/ 36576 w 128016"/>
                          <a:gd name="connsiteY0" fmla="*/ 429768 h 429768"/>
                          <a:gd name="connsiteX1" fmla="*/ 36576 w 128016"/>
                          <a:gd name="connsiteY1" fmla="*/ 310896 h 429768"/>
                          <a:gd name="connsiteX2" fmla="*/ 0 w 128016"/>
                          <a:gd name="connsiteY2" fmla="*/ 192024 h 429768"/>
                          <a:gd name="connsiteX3" fmla="*/ 0 w 128016"/>
                          <a:gd name="connsiteY3" fmla="*/ 54864 h 429768"/>
                          <a:gd name="connsiteX4" fmla="*/ 45720 w 128016"/>
                          <a:gd name="connsiteY4" fmla="*/ 9144 h 429768"/>
                          <a:gd name="connsiteX5" fmla="*/ 118872 w 128016"/>
                          <a:gd name="connsiteY5" fmla="*/ 0 h 429768"/>
                          <a:gd name="connsiteX6" fmla="*/ 128016 w 128016"/>
                          <a:gd name="connsiteY6" fmla="*/ 91440 h 429768"/>
                          <a:gd name="connsiteX7" fmla="*/ 128016 w 128016"/>
                          <a:gd name="connsiteY7" fmla="*/ 164592 h 429768"/>
                          <a:gd name="connsiteX8" fmla="*/ 91440 w 128016"/>
                          <a:gd name="connsiteY8" fmla="*/ 274320 h 429768"/>
                          <a:gd name="connsiteX9" fmla="*/ 54864 w 128016"/>
                          <a:gd name="connsiteY9" fmla="*/ 301752 h 429768"/>
                          <a:gd name="connsiteX10" fmla="*/ 36576 w 128016"/>
                          <a:gd name="connsiteY10" fmla="*/ 429768 h 429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28016" h="429768">
                            <a:moveTo>
                              <a:pt x="36576" y="429768"/>
                            </a:moveTo>
                            <a:lnTo>
                              <a:pt x="36576" y="310896"/>
                            </a:lnTo>
                            <a:lnTo>
                              <a:pt x="0" y="192024"/>
                            </a:lnTo>
                            <a:lnTo>
                              <a:pt x="0" y="54864"/>
                            </a:lnTo>
                            <a:lnTo>
                              <a:pt x="45720" y="9144"/>
                            </a:lnTo>
                            <a:lnTo>
                              <a:pt x="118872" y="0"/>
                            </a:lnTo>
                            <a:lnTo>
                              <a:pt x="128016" y="91440"/>
                            </a:lnTo>
                            <a:lnTo>
                              <a:pt x="128016" y="164592"/>
                            </a:lnTo>
                            <a:lnTo>
                              <a:pt x="91440" y="274320"/>
                            </a:lnTo>
                            <a:lnTo>
                              <a:pt x="54864" y="301752"/>
                            </a:lnTo>
                            <a:lnTo>
                              <a:pt x="36576" y="429768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" name="Freeform: Shape 89">
                        <a:extLst>
                          <a:ext uri="{FF2B5EF4-FFF2-40B4-BE49-F238E27FC236}">
                            <a16:creationId xmlns:a16="http://schemas.microsoft.com/office/drawing/2014/main" id="{4DA8771E-F937-499B-A779-CA0549D12C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25312" y="5385816"/>
                        <a:ext cx="201168" cy="82296"/>
                      </a:xfrm>
                      <a:custGeom>
                        <a:avLst/>
                        <a:gdLst>
                          <a:gd name="connsiteX0" fmla="*/ 0 w 201168"/>
                          <a:gd name="connsiteY0" fmla="*/ 64008 h 82296"/>
                          <a:gd name="connsiteX1" fmla="*/ 64008 w 201168"/>
                          <a:gd name="connsiteY1" fmla="*/ 18288 h 82296"/>
                          <a:gd name="connsiteX2" fmla="*/ 100584 w 201168"/>
                          <a:gd name="connsiteY2" fmla="*/ 9144 h 82296"/>
                          <a:gd name="connsiteX3" fmla="*/ 182880 w 201168"/>
                          <a:gd name="connsiteY3" fmla="*/ 0 h 82296"/>
                          <a:gd name="connsiteX4" fmla="*/ 201168 w 201168"/>
                          <a:gd name="connsiteY4" fmla="*/ 82296 h 82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01168" h="82296">
                            <a:moveTo>
                              <a:pt x="0" y="64008"/>
                            </a:moveTo>
                            <a:lnTo>
                              <a:pt x="64008" y="18288"/>
                            </a:lnTo>
                            <a:lnTo>
                              <a:pt x="100584" y="9144"/>
                            </a:lnTo>
                            <a:lnTo>
                              <a:pt x="182880" y="0"/>
                            </a:lnTo>
                            <a:lnTo>
                              <a:pt x="201168" y="8229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CE1835D3-14E5-44FB-8C49-135EF9286D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7376" y="5276088"/>
                      <a:ext cx="164592" cy="310896"/>
                      <a:chOff x="5971032" y="5321808"/>
                      <a:chExt cx="164592" cy="310896"/>
                    </a:xfrm>
                  </p:grpSpPr>
                  <p:sp>
                    <p:nvSpPr>
                      <p:cNvPr id="87" name="Freeform: Shape 86">
                        <a:extLst>
                          <a:ext uri="{FF2B5EF4-FFF2-40B4-BE49-F238E27FC236}">
                            <a16:creationId xmlns:a16="http://schemas.microsoft.com/office/drawing/2014/main" id="{24F5E611-7C33-4AAD-A491-1EBA95CF4F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1032" y="5321808"/>
                        <a:ext cx="82296" cy="219456"/>
                      </a:xfrm>
                      <a:custGeom>
                        <a:avLst/>
                        <a:gdLst>
                          <a:gd name="connsiteX0" fmla="*/ 36576 w 82296"/>
                          <a:gd name="connsiteY0" fmla="*/ 0 h 219456"/>
                          <a:gd name="connsiteX1" fmla="*/ 45720 w 82296"/>
                          <a:gd name="connsiteY1" fmla="*/ 91440 h 219456"/>
                          <a:gd name="connsiteX2" fmla="*/ 82296 w 82296"/>
                          <a:gd name="connsiteY2" fmla="*/ 109728 h 219456"/>
                          <a:gd name="connsiteX3" fmla="*/ 0 w 82296"/>
                          <a:gd name="connsiteY3" fmla="*/ 219456 h 2194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2296" h="219456">
                            <a:moveTo>
                              <a:pt x="36576" y="0"/>
                            </a:moveTo>
                            <a:lnTo>
                              <a:pt x="45720" y="91440"/>
                            </a:lnTo>
                            <a:lnTo>
                              <a:pt x="82296" y="109728"/>
                            </a:lnTo>
                            <a:lnTo>
                              <a:pt x="0" y="21945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" name="Freeform: Shape 87">
                        <a:extLst>
                          <a:ext uri="{FF2B5EF4-FFF2-40B4-BE49-F238E27FC236}">
                            <a16:creationId xmlns:a16="http://schemas.microsoft.com/office/drawing/2014/main" id="{AD207A8F-7C71-4DEB-8D7F-2AA7BC52CA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9320" y="5458968"/>
                        <a:ext cx="146304" cy="173736"/>
                      </a:xfrm>
                      <a:custGeom>
                        <a:avLst/>
                        <a:gdLst>
                          <a:gd name="connsiteX0" fmla="*/ 54864 w 146304"/>
                          <a:gd name="connsiteY0" fmla="*/ 0 h 173736"/>
                          <a:gd name="connsiteX1" fmla="*/ 146304 w 146304"/>
                          <a:gd name="connsiteY1" fmla="*/ 54864 h 173736"/>
                          <a:gd name="connsiteX2" fmla="*/ 91440 w 146304"/>
                          <a:gd name="connsiteY2" fmla="*/ 100584 h 173736"/>
                          <a:gd name="connsiteX3" fmla="*/ 91440 w 146304"/>
                          <a:gd name="connsiteY3" fmla="*/ 146304 h 173736"/>
                          <a:gd name="connsiteX4" fmla="*/ 0 w 146304"/>
                          <a:gd name="connsiteY4" fmla="*/ 173736 h 1737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6304" h="173736">
                            <a:moveTo>
                              <a:pt x="54864" y="0"/>
                            </a:moveTo>
                            <a:lnTo>
                              <a:pt x="146304" y="54864"/>
                            </a:lnTo>
                            <a:lnTo>
                              <a:pt x="91440" y="100584"/>
                            </a:lnTo>
                            <a:lnTo>
                              <a:pt x="91440" y="146304"/>
                            </a:lnTo>
                            <a:lnTo>
                              <a:pt x="0" y="173736"/>
                            </a:lnTo>
                          </a:path>
                        </a:pathLst>
                      </a:cu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5565F5E-327F-44F6-880C-27815638E21D}"/>
                </a:ext>
              </a:extLst>
            </p:cNvPr>
            <p:cNvCxnSpPr/>
            <p:nvPr/>
          </p:nvCxnSpPr>
          <p:spPr>
            <a:xfrm flipH="1">
              <a:off x="5727192" y="4413504"/>
              <a:ext cx="6217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AF97306-BD12-49AF-A54E-4D5CE4FBFBE7}"/>
                </a:ext>
              </a:extLst>
            </p:cNvPr>
            <p:cNvCxnSpPr/>
            <p:nvPr/>
          </p:nvCxnSpPr>
          <p:spPr>
            <a:xfrm flipH="1">
              <a:off x="5718049" y="4807536"/>
              <a:ext cx="6217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00D7F252-4BC8-4EC6-AAEC-BB9AD5145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03392" y="6139647"/>
              <a:ext cx="554737" cy="40357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2742628-D698-4695-9B80-9043C3021F2C}"/>
                </a:ext>
              </a:extLst>
            </p:cNvPr>
            <p:cNvSpPr txBox="1"/>
            <p:nvPr/>
          </p:nvSpPr>
          <p:spPr>
            <a:xfrm>
              <a:off x="6422137" y="4194048"/>
              <a:ext cx="1850578" cy="426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Pump setting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8EB7C99-033E-4336-8A16-A53AAEF619FE}"/>
                </a:ext>
              </a:extLst>
            </p:cNvPr>
            <p:cNvSpPr txBox="1"/>
            <p:nvPr/>
          </p:nvSpPr>
          <p:spPr>
            <a:xfrm>
              <a:off x="6440424" y="4590543"/>
              <a:ext cx="2040792" cy="426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Top of screen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AA1BF5E-C78A-4028-908A-145983AB3535}"/>
                </a:ext>
              </a:extLst>
            </p:cNvPr>
            <p:cNvSpPr txBox="1"/>
            <p:nvPr/>
          </p:nvSpPr>
          <p:spPr>
            <a:xfrm>
              <a:off x="6350601" y="5911040"/>
              <a:ext cx="2040791" cy="426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Total well depth</a:t>
              </a:r>
            </a:p>
          </p:txBody>
        </p:sp>
        <p:sp>
          <p:nvSpPr>
            <p:cNvPr id="105" name="Arrow: Up-Down 104">
              <a:extLst>
                <a:ext uri="{FF2B5EF4-FFF2-40B4-BE49-F238E27FC236}">
                  <a16:creationId xmlns:a16="http://schemas.microsoft.com/office/drawing/2014/main" id="{20608CF5-835C-4387-A377-1B76C8588312}"/>
                </a:ext>
              </a:extLst>
            </p:cNvPr>
            <p:cNvSpPr/>
            <p:nvPr/>
          </p:nvSpPr>
          <p:spPr>
            <a:xfrm>
              <a:off x="4401313" y="2786848"/>
              <a:ext cx="259078" cy="2606851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4D27C03-EFE4-4329-B739-A64C6C01CB8E}"/>
                </a:ext>
              </a:extLst>
            </p:cNvPr>
            <p:cNvSpPr txBox="1"/>
            <p:nvPr/>
          </p:nvSpPr>
          <p:spPr>
            <a:xfrm>
              <a:off x="2657857" y="3284749"/>
              <a:ext cx="1801367" cy="1280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Operable Range of Water Levels</a:t>
              </a: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50364634-FB83-45DD-96C7-63E85C64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301" y="237309"/>
            <a:ext cx="10515600" cy="1325563"/>
          </a:xfrm>
        </p:spPr>
        <p:txBody>
          <a:bodyPr/>
          <a:lstStyle/>
          <a:p>
            <a:r>
              <a:rPr lang="en-US" dirty="0"/>
              <a:t>Groundwater levels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36917705-D3D4-43CA-924C-DECB2AF7E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68" y="631492"/>
            <a:ext cx="615262" cy="585353"/>
          </a:xfrm>
          <a:prstGeom prst="rect">
            <a:avLst/>
          </a:prstGeom>
        </p:spPr>
      </p:pic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5FD7AAD1-47AF-4DD0-BB09-9A4D93730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608"/>
            <a:ext cx="3920622" cy="3401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the </a:t>
            </a:r>
            <a:r>
              <a:rPr lang="en-US" sz="3200" i="1" dirty="0"/>
              <a:t>rationale</a:t>
            </a:r>
            <a:r>
              <a:rPr lang="en-US" sz="3200" dirty="0"/>
              <a:t> with respect to:</a:t>
            </a:r>
          </a:p>
          <a:p>
            <a:r>
              <a:rPr lang="en-US" sz="2600" u="sng" dirty="0"/>
              <a:t>Shallow wells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Soil drainage 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Flow to other areas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E44C3A-8BA1-4D3C-B7CA-2FF18E80140C}"/>
              </a:ext>
            </a:extLst>
          </p:cNvPr>
          <p:cNvCxnSpPr>
            <a:cxnSpLocks/>
          </p:cNvCxnSpPr>
          <p:nvPr/>
        </p:nvCxnSpPr>
        <p:spPr>
          <a:xfrm>
            <a:off x="4844374" y="5321841"/>
            <a:ext cx="6731541" cy="37874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930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AEAEE47-E9B9-441A-8824-455C70B64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09637"/>
              </p:ext>
            </p:extLst>
          </p:nvPr>
        </p:nvGraphicFramePr>
        <p:xfrm>
          <a:off x="111514" y="1429908"/>
          <a:ext cx="6362797" cy="463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E0406AF-3ABD-4549-A462-F7233FA4A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145402"/>
              </p:ext>
            </p:extLst>
          </p:nvPr>
        </p:nvGraphicFramePr>
        <p:xfrm>
          <a:off x="6090972" y="1321906"/>
          <a:ext cx="6125543" cy="463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EF9589B-338C-4580-8D3E-752A6BBF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298" y="237309"/>
            <a:ext cx="10624350" cy="1325563"/>
          </a:xfrm>
        </p:spPr>
        <p:txBody>
          <a:bodyPr/>
          <a:lstStyle/>
          <a:p>
            <a:r>
              <a:rPr lang="en-US" b="1" i="1" dirty="0"/>
              <a:t>Hypothetical</a:t>
            </a:r>
            <a:r>
              <a:rPr lang="en-US" dirty="0"/>
              <a:t> hydrographs and thresholds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238DEC-9EAC-4F31-96E3-B3188726E0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68" y="631492"/>
            <a:ext cx="615262" cy="5853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8A3C68-3578-40D2-B3EF-AA10B0EECB9C}"/>
              </a:ext>
            </a:extLst>
          </p:cNvPr>
          <p:cNvCxnSpPr>
            <a:cxnSpLocks/>
          </p:cNvCxnSpPr>
          <p:nvPr/>
        </p:nvCxnSpPr>
        <p:spPr>
          <a:xfrm>
            <a:off x="7058886" y="4942378"/>
            <a:ext cx="4899991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A9342B-1A50-4327-A0E7-BFFD21DA57E2}"/>
              </a:ext>
            </a:extLst>
          </p:cNvPr>
          <p:cNvCxnSpPr>
            <a:cxnSpLocks/>
          </p:cNvCxnSpPr>
          <p:nvPr/>
        </p:nvCxnSpPr>
        <p:spPr>
          <a:xfrm>
            <a:off x="7114160" y="5466284"/>
            <a:ext cx="483041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7E7481D-2E24-4882-B304-E3707974BF2A}"/>
              </a:ext>
            </a:extLst>
          </p:cNvPr>
          <p:cNvSpPr txBox="1"/>
          <p:nvPr/>
        </p:nvSpPr>
        <p:spPr>
          <a:xfrm>
            <a:off x="6222091" y="5936075"/>
            <a:ext cx="577592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SBCWD currently is assessing the depth and construction of recent domestic wells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5701F3-BEEF-4B42-8EB0-B083149ED8BA}"/>
              </a:ext>
            </a:extLst>
          </p:cNvPr>
          <p:cNvSpPr txBox="1"/>
          <p:nvPr/>
        </p:nvSpPr>
        <p:spPr>
          <a:xfrm>
            <a:off x="952085" y="1321906"/>
            <a:ext cx="499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Historical low levels are protective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06F081-E880-4292-917B-0572CF7E8906}"/>
              </a:ext>
            </a:extLst>
          </p:cNvPr>
          <p:cNvSpPr txBox="1"/>
          <p:nvPr/>
        </p:nvSpPr>
        <p:spPr>
          <a:xfrm>
            <a:off x="6698975" y="1347041"/>
            <a:ext cx="499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Recent wells are shallow and not always protected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F25F67-5B8D-478D-AEED-2AD3A28D025D}"/>
              </a:ext>
            </a:extLst>
          </p:cNvPr>
          <p:cNvCxnSpPr>
            <a:cxnSpLocks/>
          </p:cNvCxnSpPr>
          <p:nvPr/>
        </p:nvCxnSpPr>
        <p:spPr>
          <a:xfrm>
            <a:off x="1085887" y="4942378"/>
            <a:ext cx="5005085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8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7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A8045795-DBD5-4CA9-85C2-6E04DBC13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713"/>
            <a:ext cx="12192000" cy="5714286"/>
          </a:xfrm>
          <a:prstGeom prst="rect">
            <a:avLst/>
          </a:prstGeom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D0F1359-B6A5-4913-B824-363F4CC9B8DA}"/>
              </a:ext>
            </a:extLst>
          </p:cNvPr>
          <p:cNvSpPr/>
          <p:nvPr/>
        </p:nvSpPr>
        <p:spPr>
          <a:xfrm>
            <a:off x="2972788" y="3570558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25E876C-7E93-47DC-98D2-4ECB34887E6E}"/>
              </a:ext>
            </a:extLst>
          </p:cNvPr>
          <p:cNvSpPr/>
          <p:nvPr/>
        </p:nvSpPr>
        <p:spPr>
          <a:xfrm>
            <a:off x="3395870" y="3061269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3BFD651-DA1E-46EA-80F3-1486E9E2E164}"/>
              </a:ext>
            </a:extLst>
          </p:cNvPr>
          <p:cNvSpPr/>
          <p:nvPr/>
        </p:nvSpPr>
        <p:spPr>
          <a:xfrm>
            <a:off x="3879793" y="4581175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8DD7D55-C20F-486C-AB64-B5726E702358}"/>
              </a:ext>
            </a:extLst>
          </p:cNvPr>
          <p:cNvSpPr/>
          <p:nvPr/>
        </p:nvSpPr>
        <p:spPr>
          <a:xfrm>
            <a:off x="3402130" y="3594229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666A79-D906-4EC8-8A70-9E99C7C2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482" y="256032"/>
            <a:ext cx="8782304" cy="1689142"/>
          </a:xfrm>
        </p:spPr>
        <p:txBody>
          <a:bodyPr>
            <a:normAutofit/>
          </a:bodyPr>
          <a:lstStyle/>
          <a:p>
            <a:pPr algn="ctr"/>
            <a:r>
              <a:rPr lang="en-US" b="1" i="1" dirty="0"/>
              <a:t>Hypothetical</a:t>
            </a:r>
            <a:r>
              <a:rPr lang="en-US" dirty="0"/>
              <a:t> key monitoring sites for groundwater levels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094D6ADA-4B96-48B8-A46E-C476760AB68F}"/>
              </a:ext>
            </a:extLst>
          </p:cNvPr>
          <p:cNvSpPr/>
          <p:nvPr/>
        </p:nvSpPr>
        <p:spPr>
          <a:xfrm>
            <a:off x="934678" y="4438691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83D14D8A-68A9-4095-8AAB-B08324CB72A2}"/>
              </a:ext>
            </a:extLst>
          </p:cNvPr>
          <p:cNvSpPr/>
          <p:nvPr/>
        </p:nvSpPr>
        <p:spPr>
          <a:xfrm>
            <a:off x="2482476" y="3022735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155CAE9C-84D9-413E-8841-46F739403F3E}"/>
              </a:ext>
            </a:extLst>
          </p:cNvPr>
          <p:cNvSpPr/>
          <p:nvPr/>
        </p:nvSpPr>
        <p:spPr>
          <a:xfrm>
            <a:off x="3098662" y="5636775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2F43287B-9311-4129-BA19-7E1B3E940A22}"/>
              </a:ext>
            </a:extLst>
          </p:cNvPr>
          <p:cNvSpPr/>
          <p:nvPr/>
        </p:nvSpPr>
        <p:spPr>
          <a:xfrm>
            <a:off x="2587577" y="5941372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8541546-CFD3-4984-9604-B78ECBDBDBB1}"/>
              </a:ext>
            </a:extLst>
          </p:cNvPr>
          <p:cNvSpPr/>
          <p:nvPr/>
        </p:nvSpPr>
        <p:spPr>
          <a:xfrm>
            <a:off x="4755616" y="4874063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881C93B-1D56-4035-80A4-C2448AC73901}"/>
              </a:ext>
            </a:extLst>
          </p:cNvPr>
          <p:cNvSpPr/>
          <p:nvPr/>
        </p:nvSpPr>
        <p:spPr>
          <a:xfrm>
            <a:off x="4416667" y="4408598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5427D053-9A86-4846-8BF5-494DE04DCFBE}"/>
              </a:ext>
            </a:extLst>
          </p:cNvPr>
          <p:cNvSpPr/>
          <p:nvPr/>
        </p:nvSpPr>
        <p:spPr>
          <a:xfrm>
            <a:off x="1636877" y="3106859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5D9507F2-DCDF-4EA2-BBD2-E335F2F02617}"/>
              </a:ext>
            </a:extLst>
          </p:cNvPr>
          <p:cNvSpPr/>
          <p:nvPr/>
        </p:nvSpPr>
        <p:spPr>
          <a:xfrm>
            <a:off x="2890102" y="4545803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9948A045-CA0C-44A2-9C1C-31D8A434CEA6}"/>
              </a:ext>
            </a:extLst>
          </p:cNvPr>
          <p:cNvSpPr/>
          <p:nvPr/>
        </p:nvSpPr>
        <p:spPr>
          <a:xfrm>
            <a:off x="1222625" y="5967109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1D410582-F484-4B83-BBC5-491CC4CC15BB}"/>
              </a:ext>
            </a:extLst>
          </p:cNvPr>
          <p:cNvSpPr/>
          <p:nvPr/>
        </p:nvSpPr>
        <p:spPr>
          <a:xfrm>
            <a:off x="6973197" y="5275107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74A6E54C-8D68-41E1-AD80-8B4F6EFFF0F8}"/>
              </a:ext>
            </a:extLst>
          </p:cNvPr>
          <p:cNvSpPr/>
          <p:nvPr/>
        </p:nvSpPr>
        <p:spPr>
          <a:xfrm>
            <a:off x="6825607" y="5860958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87C431C4-AB47-41DD-A481-FAA3E9742278}"/>
              </a:ext>
            </a:extLst>
          </p:cNvPr>
          <p:cNvSpPr/>
          <p:nvPr/>
        </p:nvSpPr>
        <p:spPr>
          <a:xfrm>
            <a:off x="7357352" y="5299227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87232B7-EB49-4A4C-A432-6CE9D062EC13}"/>
              </a:ext>
            </a:extLst>
          </p:cNvPr>
          <p:cNvGrpSpPr/>
          <p:nvPr/>
        </p:nvGrpSpPr>
        <p:grpSpPr>
          <a:xfrm>
            <a:off x="1863331" y="4352565"/>
            <a:ext cx="404902" cy="369331"/>
            <a:chOff x="2229418" y="4324844"/>
            <a:chExt cx="404902" cy="369331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E8CA0946-BBC2-4E94-B300-465FBF30FB22}"/>
                </a:ext>
              </a:extLst>
            </p:cNvPr>
            <p:cNvSpPr/>
            <p:nvPr/>
          </p:nvSpPr>
          <p:spPr>
            <a:xfrm>
              <a:off x="2340351" y="4429095"/>
              <a:ext cx="165371" cy="16537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ircle: Hollow 41">
              <a:extLst>
                <a:ext uri="{FF2B5EF4-FFF2-40B4-BE49-F238E27FC236}">
                  <a16:creationId xmlns:a16="http://schemas.microsoft.com/office/drawing/2014/main" id="{38375F9E-9BB9-4618-88A5-6F0A48E9234A}"/>
                </a:ext>
              </a:extLst>
            </p:cNvPr>
            <p:cNvSpPr/>
            <p:nvPr/>
          </p:nvSpPr>
          <p:spPr>
            <a:xfrm>
              <a:off x="2229418" y="4324844"/>
              <a:ext cx="404902" cy="369331"/>
            </a:xfrm>
            <a:prstGeom prst="donut">
              <a:avLst>
                <a:gd name="adj" fmla="val 10623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209F39A1-363E-4285-8462-F58BCD4A6FBE}"/>
              </a:ext>
            </a:extLst>
          </p:cNvPr>
          <p:cNvSpPr/>
          <p:nvPr/>
        </p:nvSpPr>
        <p:spPr>
          <a:xfrm>
            <a:off x="3656370" y="4950364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9CED87-488D-40C4-9D7D-AA86366707A7}"/>
              </a:ext>
            </a:extLst>
          </p:cNvPr>
          <p:cNvGrpSpPr/>
          <p:nvPr/>
        </p:nvGrpSpPr>
        <p:grpSpPr>
          <a:xfrm>
            <a:off x="8182689" y="5297285"/>
            <a:ext cx="404902" cy="369331"/>
            <a:chOff x="2229418" y="4324844"/>
            <a:chExt cx="404902" cy="369331"/>
          </a:xfrm>
        </p:grpSpPr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C81471F2-B3AF-4A4F-9935-BE85E5796F2A}"/>
                </a:ext>
              </a:extLst>
            </p:cNvPr>
            <p:cNvSpPr/>
            <p:nvPr/>
          </p:nvSpPr>
          <p:spPr>
            <a:xfrm>
              <a:off x="2340351" y="4429095"/>
              <a:ext cx="165371" cy="16537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ircle: Hollow 47">
              <a:extLst>
                <a:ext uri="{FF2B5EF4-FFF2-40B4-BE49-F238E27FC236}">
                  <a16:creationId xmlns:a16="http://schemas.microsoft.com/office/drawing/2014/main" id="{A4069889-9C90-4447-B512-0497F2AA5A68}"/>
                </a:ext>
              </a:extLst>
            </p:cNvPr>
            <p:cNvSpPr/>
            <p:nvPr/>
          </p:nvSpPr>
          <p:spPr>
            <a:xfrm>
              <a:off x="2229418" y="4324844"/>
              <a:ext cx="404902" cy="369331"/>
            </a:xfrm>
            <a:prstGeom prst="donut">
              <a:avLst>
                <a:gd name="adj" fmla="val 10623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7179B25-C0E6-419A-B665-368D44528E53}"/>
              </a:ext>
            </a:extLst>
          </p:cNvPr>
          <p:cNvGrpSpPr/>
          <p:nvPr/>
        </p:nvGrpSpPr>
        <p:grpSpPr>
          <a:xfrm>
            <a:off x="7678589" y="5349583"/>
            <a:ext cx="404902" cy="369331"/>
            <a:chOff x="2229418" y="4324844"/>
            <a:chExt cx="404902" cy="369331"/>
          </a:xfrm>
        </p:grpSpPr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8F54A092-927C-457A-AEA8-908326ACAE31}"/>
                </a:ext>
              </a:extLst>
            </p:cNvPr>
            <p:cNvSpPr/>
            <p:nvPr/>
          </p:nvSpPr>
          <p:spPr>
            <a:xfrm>
              <a:off x="2340351" y="4429095"/>
              <a:ext cx="165371" cy="16537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ircle: Hollow 50">
              <a:extLst>
                <a:ext uri="{FF2B5EF4-FFF2-40B4-BE49-F238E27FC236}">
                  <a16:creationId xmlns:a16="http://schemas.microsoft.com/office/drawing/2014/main" id="{F7A75BCC-4AA8-4412-9126-3DAC0F15AB9D}"/>
                </a:ext>
              </a:extLst>
            </p:cNvPr>
            <p:cNvSpPr/>
            <p:nvPr/>
          </p:nvSpPr>
          <p:spPr>
            <a:xfrm>
              <a:off x="2229418" y="4324844"/>
              <a:ext cx="404902" cy="369331"/>
            </a:xfrm>
            <a:prstGeom prst="donut">
              <a:avLst>
                <a:gd name="adj" fmla="val 10623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F9FF791-EEF0-40E0-9466-1083B0CA547C}"/>
              </a:ext>
            </a:extLst>
          </p:cNvPr>
          <p:cNvGrpSpPr/>
          <p:nvPr/>
        </p:nvGrpSpPr>
        <p:grpSpPr>
          <a:xfrm>
            <a:off x="1486231" y="5922077"/>
            <a:ext cx="404902" cy="369331"/>
            <a:chOff x="2229418" y="4324844"/>
            <a:chExt cx="404902" cy="369331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C12EDD0A-B112-4773-A435-0A45B6835052}"/>
                </a:ext>
              </a:extLst>
            </p:cNvPr>
            <p:cNvSpPr/>
            <p:nvPr/>
          </p:nvSpPr>
          <p:spPr>
            <a:xfrm>
              <a:off x="2340351" y="4429095"/>
              <a:ext cx="165371" cy="16537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ircle: Hollow 53">
              <a:extLst>
                <a:ext uri="{FF2B5EF4-FFF2-40B4-BE49-F238E27FC236}">
                  <a16:creationId xmlns:a16="http://schemas.microsoft.com/office/drawing/2014/main" id="{F8065612-8CCC-47FA-959F-2F3A209FB946}"/>
                </a:ext>
              </a:extLst>
            </p:cNvPr>
            <p:cNvSpPr/>
            <p:nvPr/>
          </p:nvSpPr>
          <p:spPr>
            <a:xfrm>
              <a:off x="2229418" y="4324844"/>
              <a:ext cx="404902" cy="369331"/>
            </a:xfrm>
            <a:prstGeom prst="donut">
              <a:avLst>
                <a:gd name="adj" fmla="val 10623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B6A4674-6973-466D-B5FD-0358FAC7C6B9}"/>
              </a:ext>
            </a:extLst>
          </p:cNvPr>
          <p:cNvGrpSpPr/>
          <p:nvPr/>
        </p:nvGrpSpPr>
        <p:grpSpPr>
          <a:xfrm>
            <a:off x="701445" y="3434044"/>
            <a:ext cx="404902" cy="369331"/>
            <a:chOff x="2229418" y="4324844"/>
            <a:chExt cx="404902" cy="369331"/>
          </a:xfrm>
        </p:grpSpPr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id="{404B8988-E675-41AE-99C1-B52FEE07DDDD}"/>
                </a:ext>
              </a:extLst>
            </p:cNvPr>
            <p:cNvSpPr/>
            <p:nvPr/>
          </p:nvSpPr>
          <p:spPr>
            <a:xfrm>
              <a:off x="2340351" y="4429095"/>
              <a:ext cx="165371" cy="16537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ircle: Hollow 56">
              <a:extLst>
                <a:ext uri="{FF2B5EF4-FFF2-40B4-BE49-F238E27FC236}">
                  <a16:creationId xmlns:a16="http://schemas.microsoft.com/office/drawing/2014/main" id="{59EA3569-86A4-41A2-91F5-2FE375390269}"/>
                </a:ext>
              </a:extLst>
            </p:cNvPr>
            <p:cNvSpPr/>
            <p:nvPr/>
          </p:nvSpPr>
          <p:spPr>
            <a:xfrm>
              <a:off x="2229418" y="4324844"/>
              <a:ext cx="404902" cy="369331"/>
            </a:xfrm>
            <a:prstGeom prst="donut">
              <a:avLst>
                <a:gd name="adj" fmla="val 10623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9C2F8DE-8989-4A17-970D-C3206C103A0D}"/>
              </a:ext>
            </a:extLst>
          </p:cNvPr>
          <p:cNvGrpSpPr/>
          <p:nvPr/>
        </p:nvGrpSpPr>
        <p:grpSpPr>
          <a:xfrm>
            <a:off x="3233094" y="4689397"/>
            <a:ext cx="404902" cy="369331"/>
            <a:chOff x="2229418" y="4324844"/>
            <a:chExt cx="404902" cy="369331"/>
          </a:xfrm>
        </p:grpSpPr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CFDB5372-CF0D-4C21-A3C4-D659CFA2DF82}"/>
                </a:ext>
              </a:extLst>
            </p:cNvPr>
            <p:cNvSpPr/>
            <p:nvPr/>
          </p:nvSpPr>
          <p:spPr>
            <a:xfrm>
              <a:off x="2340351" y="4429095"/>
              <a:ext cx="165371" cy="16537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ircle: Hollow 59">
              <a:extLst>
                <a:ext uri="{FF2B5EF4-FFF2-40B4-BE49-F238E27FC236}">
                  <a16:creationId xmlns:a16="http://schemas.microsoft.com/office/drawing/2014/main" id="{558A709A-1F09-4EA6-B0DF-08D850A0895B}"/>
                </a:ext>
              </a:extLst>
            </p:cNvPr>
            <p:cNvSpPr/>
            <p:nvPr/>
          </p:nvSpPr>
          <p:spPr>
            <a:xfrm>
              <a:off x="2229418" y="4324844"/>
              <a:ext cx="404902" cy="369331"/>
            </a:xfrm>
            <a:prstGeom prst="donut">
              <a:avLst>
                <a:gd name="adj" fmla="val 10623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470EF73-198D-46E6-BFE1-94E2D97B5C63}"/>
              </a:ext>
            </a:extLst>
          </p:cNvPr>
          <p:cNvGrpSpPr/>
          <p:nvPr/>
        </p:nvGrpSpPr>
        <p:grpSpPr>
          <a:xfrm>
            <a:off x="7687422" y="5782443"/>
            <a:ext cx="404902" cy="369331"/>
            <a:chOff x="2229418" y="4324844"/>
            <a:chExt cx="404902" cy="369331"/>
          </a:xfrm>
        </p:grpSpPr>
        <p:sp>
          <p:nvSpPr>
            <p:cNvPr id="62" name="Flowchart: Connector 61">
              <a:extLst>
                <a:ext uri="{FF2B5EF4-FFF2-40B4-BE49-F238E27FC236}">
                  <a16:creationId xmlns:a16="http://schemas.microsoft.com/office/drawing/2014/main" id="{37275357-7D4B-4853-83A7-5C838DCD1738}"/>
                </a:ext>
              </a:extLst>
            </p:cNvPr>
            <p:cNvSpPr/>
            <p:nvPr/>
          </p:nvSpPr>
          <p:spPr>
            <a:xfrm>
              <a:off x="2340351" y="4429095"/>
              <a:ext cx="165371" cy="16537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ircle: Hollow 62">
              <a:extLst>
                <a:ext uri="{FF2B5EF4-FFF2-40B4-BE49-F238E27FC236}">
                  <a16:creationId xmlns:a16="http://schemas.microsoft.com/office/drawing/2014/main" id="{D0EC41B6-F723-4224-9188-9177149768E4}"/>
                </a:ext>
              </a:extLst>
            </p:cNvPr>
            <p:cNvSpPr/>
            <p:nvPr/>
          </p:nvSpPr>
          <p:spPr>
            <a:xfrm>
              <a:off x="2229418" y="4324844"/>
              <a:ext cx="404902" cy="369331"/>
            </a:xfrm>
            <a:prstGeom prst="donut">
              <a:avLst>
                <a:gd name="adj" fmla="val 10623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1E29032-F0D0-4CF0-80A6-9FC21460DC11}"/>
              </a:ext>
            </a:extLst>
          </p:cNvPr>
          <p:cNvGrpSpPr/>
          <p:nvPr/>
        </p:nvGrpSpPr>
        <p:grpSpPr>
          <a:xfrm>
            <a:off x="2693760" y="2862524"/>
            <a:ext cx="404902" cy="369331"/>
            <a:chOff x="2229418" y="4324844"/>
            <a:chExt cx="404902" cy="369331"/>
          </a:xfrm>
        </p:grpSpPr>
        <p:sp>
          <p:nvSpPr>
            <p:cNvPr id="65" name="Flowchart: Connector 64">
              <a:extLst>
                <a:ext uri="{FF2B5EF4-FFF2-40B4-BE49-F238E27FC236}">
                  <a16:creationId xmlns:a16="http://schemas.microsoft.com/office/drawing/2014/main" id="{D42B5029-3274-4396-B5D9-ECF60E1F080B}"/>
                </a:ext>
              </a:extLst>
            </p:cNvPr>
            <p:cNvSpPr/>
            <p:nvPr/>
          </p:nvSpPr>
          <p:spPr>
            <a:xfrm>
              <a:off x="2340351" y="4429095"/>
              <a:ext cx="165371" cy="16537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ircle: Hollow 65">
              <a:extLst>
                <a:ext uri="{FF2B5EF4-FFF2-40B4-BE49-F238E27FC236}">
                  <a16:creationId xmlns:a16="http://schemas.microsoft.com/office/drawing/2014/main" id="{76B6BE15-75DD-4C19-A0B6-29482AF4B6D8}"/>
                </a:ext>
              </a:extLst>
            </p:cNvPr>
            <p:cNvSpPr/>
            <p:nvPr/>
          </p:nvSpPr>
          <p:spPr>
            <a:xfrm>
              <a:off x="2229418" y="4324844"/>
              <a:ext cx="404902" cy="369331"/>
            </a:xfrm>
            <a:prstGeom prst="donut">
              <a:avLst>
                <a:gd name="adj" fmla="val 10623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CD95075-3CA7-43EF-8B9A-CB207FE7589C}"/>
              </a:ext>
            </a:extLst>
          </p:cNvPr>
          <p:cNvGrpSpPr/>
          <p:nvPr/>
        </p:nvGrpSpPr>
        <p:grpSpPr>
          <a:xfrm>
            <a:off x="4896121" y="5002364"/>
            <a:ext cx="404902" cy="369331"/>
            <a:chOff x="2229418" y="4324844"/>
            <a:chExt cx="404902" cy="369331"/>
          </a:xfrm>
        </p:grpSpPr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id="{A5A2B95D-6423-413E-97BB-2BF61407F97E}"/>
                </a:ext>
              </a:extLst>
            </p:cNvPr>
            <p:cNvSpPr/>
            <p:nvPr/>
          </p:nvSpPr>
          <p:spPr>
            <a:xfrm>
              <a:off x="2340351" y="4429095"/>
              <a:ext cx="165371" cy="16537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ircle: Hollow 68">
              <a:extLst>
                <a:ext uri="{FF2B5EF4-FFF2-40B4-BE49-F238E27FC236}">
                  <a16:creationId xmlns:a16="http://schemas.microsoft.com/office/drawing/2014/main" id="{3776D427-4EA3-47C5-A9D2-E88F44B3DD98}"/>
                </a:ext>
              </a:extLst>
            </p:cNvPr>
            <p:cNvSpPr/>
            <p:nvPr/>
          </p:nvSpPr>
          <p:spPr>
            <a:xfrm>
              <a:off x="2229418" y="4324844"/>
              <a:ext cx="404902" cy="369331"/>
            </a:xfrm>
            <a:prstGeom prst="donut">
              <a:avLst>
                <a:gd name="adj" fmla="val 10623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7A60A8D-BD2A-4C4A-B92B-D51E0C3CC9B9}"/>
              </a:ext>
            </a:extLst>
          </p:cNvPr>
          <p:cNvGrpSpPr/>
          <p:nvPr/>
        </p:nvGrpSpPr>
        <p:grpSpPr>
          <a:xfrm>
            <a:off x="1780200" y="3365854"/>
            <a:ext cx="404902" cy="369331"/>
            <a:chOff x="2229418" y="4324844"/>
            <a:chExt cx="404902" cy="369331"/>
          </a:xfrm>
        </p:grpSpPr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2536DD38-EAC0-4295-BA2D-70CBED30F31F}"/>
                </a:ext>
              </a:extLst>
            </p:cNvPr>
            <p:cNvSpPr/>
            <p:nvPr/>
          </p:nvSpPr>
          <p:spPr>
            <a:xfrm>
              <a:off x="2340351" y="4429095"/>
              <a:ext cx="165371" cy="16537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ircle: Hollow 71">
              <a:extLst>
                <a:ext uri="{FF2B5EF4-FFF2-40B4-BE49-F238E27FC236}">
                  <a16:creationId xmlns:a16="http://schemas.microsoft.com/office/drawing/2014/main" id="{BF8E67A4-B6D5-4819-80A2-6CF275772476}"/>
                </a:ext>
              </a:extLst>
            </p:cNvPr>
            <p:cNvSpPr/>
            <p:nvPr/>
          </p:nvSpPr>
          <p:spPr>
            <a:xfrm>
              <a:off x="2229418" y="4324844"/>
              <a:ext cx="404902" cy="369331"/>
            </a:xfrm>
            <a:prstGeom prst="donut">
              <a:avLst>
                <a:gd name="adj" fmla="val 10623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370C2D72-C4A8-4E7D-9940-60E841EE2911}"/>
              </a:ext>
            </a:extLst>
          </p:cNvPr>
          <p:cNvSpPr/>
          <p:nvPr/>
        </p:nvSpPr>
        <p:spPr>
          <a:xfrm>
            <a:off x="1614829" y="4263725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8E13AE12-2FC9-49FE-A3E9-85BCE9F3CC4F}"/>
              </a:ext>
            </a:extLst>
          </p:cNvPr>
          <p:cNvSpPr/>
          <p:nvPr/>
        </p:nvSpPr>
        <p:spPr>
          <a:xfrm>
            <a:off x="2317466" y="2416038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763E6C49-111E-43FF-8CFC-D1BD8E0F8BDC}"/>
              </a:ext>
            </a:extLst>
          </p:cNvPr>
          <p:cNvSpPr/>
          <p:nvPr/>
        </p:nvSpPr>
        <p:spPr>
          <a:xfrm>
            <a:off x="2455484" y="3842480"/>
            <a:ext cx="165371" cy="1653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CA516F8-5B61-4122-BA78-FE7F4D6D8811}"/>
              </a:ext>
            </a:extLst>
          </p:cNvPr>
          <p:cNvGrpSpPr/>
          <p:nvPr/>
        </p:nvGrpSpPr>
        <p:grpSpPr>
          <a:xfrm>
            <a:off x="2660880" y="5267444"/>
            <a:ext cx="404902" cy="369331"/>
            <a:chOff x="2229418" y="4324844"/>
            <a:chExt cx="404902" cy="369331"/>
          </a:xfrm>
        </p:grpSpPr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A5580A79-FEE1-4B25-AE57-1B24D80164D5}"/>
                </a:ext>
              </a:extLst>
            </p:cNvPr>
            <p:cNvSpPr/>
            <p:nvPr/>
          </p:nvSpPr>
          <p:spPr>
            <a:xfrm>
              <a:off x="2340351" y="4429095"/>
              <a:ext cx="165371" cy="16537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ircle: Hollow 80">
              <a:extLst>
                <a:ext uri="{FF2B5EF4-FFF2-40B4-BE49-F238E27FC236}">
                  <a16:creationId xmlns:a16="http://schemas.microsoft.com/office/drawing/2014/main" id="{6A71B25C-4CCF-4255-8A16-53ACA0B0C142}"/>
                </a:ext>
              </a:extLst>
            </p:cNvPr>
            <p:cNvSpPr/>
            <p:nvPr/>
          </p:nvSpPr>
          <p:spPr>
            <a:xfrm>
              <a:off x="2229418" y="4324844"/>
              <a:ext cx="404902" cy="369331"/>
            </a:xfrm>
            <a:prstGeom prst="donut">
              <a:avLst>
                <a:gd name="adj" fmla="val 10623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F010FBC-ACF0-43A1-BAE9-F2AEA9384915}"/>
              </a:ext>
            </a:extLst>
          </p:cNvPr>
          <p:cNvGrpSpPr/>
          <p:nvPr/>
        </p:nvGrpSpPr>
        <p:grpSpPr>
          <a:xfrm>
            <a:off x="639154" y="5722010"/>
            <a:ext cx="404902" cy="369331"/>
            <a:chOff x="2229418" y="4324844"/>
            <a:chExt cx="404902" cy="369331"/>
          </a:xfrm>
        </p:grpSpPr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id="{2B2F10F8-2615-4132-B41D-AB0F6C70616A}"/>
                </a:ext>
              </a:extLst>
            </p:cNvPr>
            <p:cNvSpPr/>
            <p:nvPr/>
          </p:nvSpPr>
          <p:spPr>
            <a:xfrm>
              <a:off x="2340351" y="4429095"/>
              <a:ext cx="165371" cy="16537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ircle: Hollow 77">
              <a:extLst>
                <a:ext uri="{FF2B5EF4-FFF2-40B4-BE49-F238E27FC236}">
                  <a16:creationId xmlns:a16="http://schemas.microsoft.com/office/drawing/2014/main" id="{A57DAD2E-D32D-46BB-B9A4-F2902755E069}"/>
                </a:ext>
              </a:extLst>
            </p:cNvPr>
            <p:cNvSpPr/>
            <p:nvPr/>
          </p:nvSpPr>
          <p:spPr>
            <a:xfrm>
              <a:off x="2229418" y="4324844"/>
              <a:ext cx="404902" cy="369331"/>
            </a:xfrm>
            <a:prstGeom prst="donut">
              <a:avLst>
                <a:gd name="adj" fmla="val 10623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569BB9-9E27-4A26-B6DE-E09BF48E3DC7}"/>
              </a:ext>
            </a:extLst>
          </p:cNvPr>
          <p:cNvSpPr txBox="1"/>
          <p:nvPr/>
        </p:nvSpPr>
        <p:spPr>
          <a:xfrm>
            <a:off x="4839224" y="2084757"/>
            <a:ext cx="6902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Selecting key sites for each Management Area 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400" dirty="0"/>
              <a:t>What are historical conditions?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construction/depths of local wells?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 this site representative?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minimum thresholds in adjacent areas?</a:t>
            </a:r>
          </a:p>
        </p:txBody>
      </p:sp>
    </p:spTree>
    <p:extLst>
      <p:ext uri="{BB962C8B-B14F-4D97-AF65-F5344CB8AC3E}">
        <p14:creationId xmlns:p14="http://schemas.microsoft.com/office/powerpoint/2010/main" val="237579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06ED8F39-39CE-4647-A222-21DC0360B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1145142"/>
            <a:ext cx="12188952" cy="571285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644928-EC96-406A-A3B0-8A0E60D9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criteria: land subsidence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02A8D-CD07-4D52-8526-F0BE783F655C}"/>
              </a:ext>
            </a:extLst>
          </p:cNvPr>
          <p:cNvSpPr txBox="1"/>
          <p:nvPr/>
        </p:nvSpPr>
        <p:spPr>
          <a:xfrm>
            <a:off x="5466945" y="1651776"/>
            <a:ext cx="5583676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/>
              <a:t>InSAR</a:t>
            </a:r>
            <a:r>
              <a:rPr lang="en-US" sz="2600" dirty="0"/>
              <a:t> May 31, 2015 to April 30, 2017</a:t>
            </a:r>
          </a:p>
        </p:txBody>
      </p:sp>
    </p:spTree>
    <p:extLst>
      <p:ext uri="{BB962C8B-B14F-4D97-AF65-F5344CB8AC3E}">
        <p14:creationId xmlns:p14="http://schemas.microsoft.com/office/powerpoint/2010/main" val="3719589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44928-EC96-406A-A3B0-8A0E60D9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criteria: land subsidence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29CAD-F064-4A82-8D2A-74BF7429C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942" y="1592157"/>
            <a:ext cx="10789597" cy="4351338"/>
          </a:xfrm>
        </p:spPr>
        <p:txBody>
          <a:bodyPr/>
          <a:lstStyle/>
          <a:p>
            <a:r>
              <a:rPr lang="en-US" dirty="0"/>
              <a:t>No known historical problems</a:t>
            </a:r>
          </a:p>
          <a:p>
            <a:r>
              <a:rPr lang="en-US" dirty="0"/>
              <a:t>Potential exists</a:t>
            </a:r>
          </a:p>
          <a:p>
            <a:r>
              <a:rPr lang="en-US" dirty="0"/>
              <a:t>Probably can avoid problems with groundwater levels above historical</a:t>
            </a:r>
          </a:p>
          <a:p>
            <a:r>
              <a:rPr lang="en-US" dirty="0"/>
              <a:t>Over the next few years, we need to: 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Track cumulative subsidence (</a:t>
            </a:r>
            <a:r>
              <a:rPr lang="en-US" dirty="0" err="1"/>
              <a:t>InSAR</a:t>
            </a:r>
            <a:r>
              <a:rPr lang="en-US" dirty="0"/>
              <a:t>) over years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Link subsidence to levels and pumping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Assess undesirable results  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If undesirable results are present/likely, establish criteria and monitoring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19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66A79-D906-4EC8-8A70-9E99C7C2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Outreach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880D-B118-40FF-97E1-3AB071AC7AE9}"/>
              </a:ext>
            </a:extLst>
          </p:cNvPr>
          <p:cNvSpPr txBox="1"/>
          <p:nvPr/>
        </p:nvSpPr>
        <p:spPr>
          <a:xfrm>
            <a:off x="982496" y="1459145"/>
            <a:ext cx="106323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First Workshop Nov 14,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School presentations</a:t>
            </a:r>
          </a:p>
          <a:p>
            <a:pPr marL="914400" lvl="1" indent="-457200">
              <a:buSzPct val="80000"/>
              <a:buFont typeface="Arial" panose="020B0604020202020204" pitchFamily="34" charset="0"/>
              <a:buChar char="•"/>
            </a:pPr>
            <a:r>
              <a:rPr lang="en-US" sz="2800" dirty="0"/>
              <a:t>Presentation to San Andreas High School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Website sign-ups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F2ACF-27B8-4D73-B198-20F296820ABB}"/>
              </a:ext>
            </a:extLst>
          </p:cNvPr>
          <p:cNvSpPr txBox="1"/>
          <p:nvPr/>
        </p:nvSpPr>
        <p:spPr>
          <a:xfrm>
            <a:off x="7341140" y="554476"/>
            <a:ext cx="392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0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3612-735B-4A60-9758-002C9214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933"/>
            <a:ext cx="10515600" cy="1325563"/>
          </a:xfrm>
        </p:spPr>
        <p:txBody>
          <a:bodyPr/>
          <a:lstStyle/>
          <a:p>
            <a:r>
              <a:rPr lang="en-US" dirty="0"/>
              <a:t>Overview of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A95-F034-42D0-9155-E303F85E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2" y="1501161"/>
            <a:ext cx="7128386" cy="4351338"/>
          </a:xfrm>
        </p:spPr>
        <p:txBody>
          <a:bodyPr/>
          <a:lstStyle/>
          <a:p>
            <a:r>
              <a:rPr lang="en-US" dirty="0"/>
              <a:t>Follow-up on last meeting</a:t>
            </a:r>
          </a:p>
          <a:p>
            <a:r>
              <a:rPr lang="en-US" dirty="0"/>
              <a:t>Selection of TAC Chair and Vice-Chair</a:t>
            </a:r>
          </a:p>
          <a:p>
            <a:r>
              <a:rPr lang="en-US" dirty="0"/>
              <a:t>Subsequent accomplishments</a:t>
            </a:r>
          </a:p>
          <a:p>
            <a:r>
              <a:rPr lang="en-US" dirty="0"/>
              <a:t>Data Memo highlights</a:t>
            </a:r>
          </a:p>
          <a:p>
            <a:r>
              <a:rPr lang="en-US" dirty="0"/>
              <a:t>What is sustainability?</a:t>
            </a:r>
          </a:p>
          <a:p>
            <a:r>
              <a:rPr lang="en-US" dirty="0"/>
              <a:t>Update on outreach</a:t>
            </a:r>
          </a:p>
          <a:p>
            <a:r>
              <a:rPr lang="en-US" dirty="0"/>
              <a:t>TAC next steps</a:t>
            </a:r>
          </a:p>
        </p:txBody>
      </p:sp>
    </p:spTree>
    <p:extLst>
      <p:ext uri="{BB962C8B-B14F-4D97-AF65-F5344CB8AC3E}">
        <p14:creationId xmlns:p14="http://schemas.microsoft.com/office/powerpoint/2010/main" val="1856557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176" y="183720"/>
            <a:ext cx="4061061" cy="1966429"/>
          </a:xfrm>
        </p:spPr>
        <p:txBody>
          <a:bodyPr>
            <a:normAutofit/>
          </a:bodyPr>
          <a:lstStyle/>
          <a:p>
            <a:r>
              <a:rPr lang="en-US" dirty="0"/>
              <a:t>GSP Overview, Workshops, and</a:t>
            </a:r>
            <a:br>
              <a:rPr lang="en-US" dirty="0"/>
            </a:br>
            <a:r>
              <a:rPr lang="en-US" dirty="0"/>
              <a:t>TAC Meetings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58873" y="4856954"/>
            <a:ext cx="274320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Compilation / Data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81118" y="3921038"/>
            <a:ext cx="27432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Hydrogeologic Conceptual Model / Groundwater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04849" y="3015767"/>
            <a:ext cx="274320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Areas / Water Budgets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07354" y="5800057"/>
            <a:ext cx="2743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Area / Institutional Setting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24604" y="2073367"/>
            <a:ext cx="274320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 Criteria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48336" y="1141725"/>
            <a:ext cx="27432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Actions /  Monitoring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42407" y="215627"/>
            <a:ext cx="2743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chemeClr val="bg1"/>
              </a:solidFill>
            </a:endParaRPr>
          </a:p>
          <a:p>
            <a:pPr algn="ctr"/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Plan Development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BB2FEB-61B2-4981-8802-1FA6350EBE1D}"/>
              </a:ext>
            </a:extLst>
          </p:cNvPr>
          <p:cNvSpPr/>
          <p:nvPr/>
        </p:nvSpPr>
        <p:spPr>
          <a:xfrm>
            <a:off x="0" y="6042276"/>
            <a:ext cx="667809" cy="7557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628842-3F93-4275-98D7-33425CEA279C}"/>
              </a:ext>
            </a:extLst>
          </p:cNvPr>
          <p:cNvGrpSpPr/>
          <p:nvPr/>
        </p:nvGrpSpPr>
        <p:grpSpPr>
          <a:xfrm>
            <a:off x="0" y="11605"/>
            <a:ext cx="1874377" cy="6899385"/>
            <a:chOff x="9418585" y="-171275"/>
            <a:chExt cx="1874377" cy="689938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A36A7F-2029-40CA-A3CF-C604BE53C06A}"/>
                </a:ext>
              </a:extLst>
            </p:cNvPr>
            <p:cNvSpPr/>
            <p:nvPr/>
          </p:nvSpPr>
          <p:spPr>
            <a:xfrm>
              <a:off x="9418585" y="5086374"/>
              <a:ext cx="1866182" cy="16417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2018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5D004A-E98D-4A7E-BF1F-47F8DD19E717}"/>
                </a:ext>
              </a:extLst>
            </p:cNvPr>
            <p:cNvSpPr/>
            <p:nvPr/>
          </p:nvSpPr>
          <p:spPr>
            <a:xfrm>
              <a:off x="9426780" y="3246120"/>
              <a:ext cx="1866182" cy="184765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2019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7D05DC-75B9-455A-94A5-744924812611}"/>
                </a:ext>
              </a:extLst>
            </p:cNvPr>
            <p:cNvSpPr/>
            <p:nvPr/>
          </p:nvSpPr>
          <p:spPr>
            <a:xfrm>
              <a:off x="9424176" y="-171275"/>
              <a:ext cx="1866182" cy="159268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>
                      <a:alpha val="45000"/>
                    </a:schemeClr>
                  </a:solidFill>
                </a:rPr>
                <a:t>2021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91A7F89-F3B3-4D79-AE60-081EE1CE1AF2}"/>
                </a:ext>
              </a:extLst>
            </p:cNvPr>
            <p:cNvSpPr/>
            <p:nvPr/>
          </p:nvSpPr>
          <p:spPr>
            <a:xfrm>
              <a:off x="9426780" y="1421414"/>
              <a:ext cx="1866182" cy="183400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2020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63DBD56-37FB-4AC3-A4BB-888AC10EB84D}"/>
              </a:ext>
            </a:extLst>
          </p:cNvPr>
          <p:cNvSpPr txBox="1"/>
          <p:nvPr/>
        </p:nvSpPr>
        <p:spPr>
          <a:xfrm>
            <a:off x="8954813" y="5114499"/>
            <a:ext cx="2888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Kickoff workshop Nov 7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0A922-C0C6-4227-B505-30C32C88B67F}"/>
              </a:ext>
            </a:extLst>
          </p:cNvPr>
          <p:cNvSpPr txBox="1"/>
          <p:nvPr/>
        </p:nvSpPr>
        <p:spPr>
          <a:xfrm>
            <a:off x="9553340" y="4183794"/>
            <a:ext cx="212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000" dirty="0"/>
              <a:t>GW Conditions workshop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464EF-B34E-4E7C-B0FD-6D5151907747}"/>
              </a:ext>
            </a:extLst>
          </p:cNvPr>
          <p:cNvSpPr/>
          <p:nvPr/>
        </p:nvSpPr>
        <p:spPr>
          <a:xfrm>
            <a:off x="9609324" y="1755757"/>
            <a:ext cx="2071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000" dirty="0"/>
              <a:t>Evaluate actions workshop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F04D6-2E8E-4C5C-9DD0-35C9FF64E652}"/>
              </a:ext>
            </a:extLst>
          </p:cNvPr>
          <p:cNvSpPr/>
          <p:nvPr/>
        </p:nvSpPr>
        <p:spPr>
          <a:xfrm>
            <a:off x="10428200" y="945629"/>
            <a:ext cx="1232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Draft GSP workshop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4F1F4-8C9B-441A-8664-59CE553B71C3}"/>
              </a:ext>
            </a:extLst>
          </p:cNvPr>
          <p:cNvSpPr txBox="1"/>
          <p:nvPr/>
        </p:nvSpPr>
        <p:spPr>
          <a:xfrm>
            <a:off x="10446861" y="265704"/>
            <a:ext cx="1232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Adoption hearing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D9473E-A399-4B50-8111-528DE483403F}"/>
              </a:ext>
            </a:extLst>
          </p:cNvPr>
          <p:cNvSpPr txBox="1"/>
          <p:nvPr/>
        </p:nvSpPr>
        <p:spPr>
          <a:xfrm>
            <a:off x="9584243" y="3213820"/>
            <a:ext cx="210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Sustainability criteria  workshop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C99C4-8F87-4275-974C-19D02A485034}"/>
              </a:ext>
            </a:extLst>
          </p:cNvPr>
          <p:cNvSpPr txBox="1"/>
          <p:nvPr/>
        </p:nvSpPr>
        <p:spPr>
          <a:xfrm>
            <a:off x="9352478" y="2437350"/>
            <a:ext cx="2311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Management options workshop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06AC82-D94D-47A8-BA6D-6CBFA9E79CF2}"/>
              </a:ext>
            </a:extLst>
          </p:cNvPr>
          <p:cNvSpPr/>
          <p:nvPr/>
        </p:nvSpPr>
        <p:spPr>
          <a:xfrm>
            <a:off x="1696496" y="0"/>
            <a:ext cx="410083" cy="68758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7101DE2-842B-48A1-9734-868EB8E3F04D}"/>
              </a:ext>
            </a:extLst>
          </p:cNvPr>
          <p:cNvSpPr/>
          <p:nvPr/>
        </p:nvSpPr>
        <p:spPr>
          <a:xfrm>
            <a:off x="1783054" y="5776279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17813A9E-E0BE-4E99-A637-6F2262E4FED2}"/>
              </a:ext>
            </a:extLst>
          </p:cNvPr>
          <p:cNvSpPr/>
          <p:nvPr/>
        </p:nvSpPr>
        <p:spPr>
          <a:xfrm>
            <a:off x="1757099" y="4926855"/>
            <a:ext cx="261254" cy="2389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DD88022C-9E8C-4376-BA09-3805959C569F}"/>
              </a:ext>
            </a:extLst>
          </p:cNvPr>
          <p:cNvSpPr/>
          <p:nvPr/>
        </p:nvSpPr>
        <p:spPr>
          <a:xfrm>
            <a:off x="1765409" y="4419995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9E5C7BD8-C180-45FD-A34A-8AFBA92EB5DC}"/>
              </a:ext>
            </a:extLst>
          </p:cNvPr>
          <p:cNvSpPr/>
          <p:nvPr/>
        </p:nvSpPr>
        <p:spPr>
          <a:xfrm>
            <a:off x="1765409" y="3932731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1810E0FF-57A6-40F6-ADD0-4E49703422B3}"/>
              </a:ext>
            </a:extLst>
          </p:cNvPr>
          <p:cNvSpPr/>
          <p:nvPr/>
        </p:nvSpPr>
        <p:spPr>
          <a:xfrm>
            <a:off x="1772380" y="102467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79B70412-44EB-4348-B4B7-A2DDD2F663F2}"/>
              </a:ext>
            </a:extLst>
          </p:cNvPr>
          <p:cNvSpPr/>
          <p:nvPr/>
        </p:nvSpPr>
        <p:spPr>
          <a:xfrm>
            <a:off x="1783054" y="5359354"/>
            <a:ext cx="261254" cy="238991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F7F4A577-C2B5-4F21-8BA6-D44818D86E81}"/>
              </a:ext>
            </a:extLst>
          </p:cNvPr>
          <p:cNvSpPr/>
          <p:nvPr/>
        </p:nvSpPr>
        <p:spPr>
          <a:xfrm>
            <a:off x="1759807" y="463268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B0917BA6-240B-4FB5-BEF3-49DCC59BAB07}"/>
              </a:ext>
            </a:extLst>
          </p:cNvPr>
          <p:cNvSpPr/>
          <p:nvPr/>
        </p:nvSpPr>
        <p:spPr>
          <a:xfrm>
            <a:off x="1774923" y="1257464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3FB95CB5-2620-4A03-8BB0-7D1D584F6F7E}"/>
              </a:ext>
            </a:extLst>
          </p:cNvPr>
          <p:cNvSpPr/>
          <p:nvPr/>
        </p:nvSpPr>
        <p:spPr>
          <a:xfrm>
            <a:off x="1772380" y="846296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F28395D5-E37F-47F5-8302-AB6BDECAF6FB}"/>
              </a:ext>
            </a:extLst>
          </p:cNvPr>
          <p:cNvSpPr/>
          <p:nvPr/>
        </p:nvSpPr>
        <p:spPr>
          <a:xfrm>
            <a:off x="1770700" y="2611615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28B397C4-90BB-4718-9A42-F38B8B613762}"/>
              </a:ext>
            </a:extLst>
          </p:cNvPr>
          <p:cNvSpPr/>
          <p:nvPr/>
        </p:nvSpPr>
        <p:spPr>
          <a:xfrm>
            <a:off x="1764854" y="3051987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C5CAA832-781E-4977-AB22-E553DBD87F5B}"/>
              </a:ext>
            </a:extLst>
          </p:cNvPr>
          <p:cNvSpPr/>
          <p:nvPr/>
        </p:nvSpPr>
        <p:spPr>
          <a:xfrm>
            <a:off x="1755473" y="3539251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21054EBF-CEEE-4BB1-9223-4D7FA30FB804}"/>
              </a:ext>
            </a:extLst>
          </p:cNvPr>
          <p:cNvSpPr/>
          <p:nvPr/>
        </p:nvSpPr>
        <p:spPr>
          <a:xfrm>
            <a:off x="1764532" y="2182966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A8A48EDC-B62F-4EF9-AF4B-8F676E393F76}"/>
              </a:ext>
            </a:extLst>
          </p:cNvPr>
          <p:cNvSpPr/>
          <p:nvPr/>
        </p:nvSpPr>
        <p:spPr>
          <a:xfrm>
            <a:off x="1772222" y="1721547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D15A3EB4-CA74-441E-B728-61D724918EA7}"/>
              </a:ext>
            </a:extLst>
          </p:cNvPr>
          <p:cNvSpPr/>
          <p:nvPr/>
        </p:nvSpPr>
        <p:spPr>
          <a:xfrm>
            <a:off x="5568705" y="1663850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01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5AD7-084B-4E58-AA72-CC756B64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205"/>
            <a:ext cx="10515600" cy="1325563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0C710C-9B6C-41CD-9C84-BAE8BF188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32011"/>
              </p:ext>
            </p:extLst>
          </p:nvPr>
        </p:nvGraphicFramePr>
        <p:xfrm>
          <a:off x="1524000" y="1544768"/>
          <a:ext cx="9527458" cy="283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69626">
                  <a:extLst>
                    <a:ext uri="{9D8B030D-6E8A-4147-A177-3AD203B41FA5}">
                      <a16:colId xmlns:a16="http://schemas.microsoft.com/office/drawing/2014/main" val="1221749403"/>
                    </a:ext>
                  </a:extLst>
                </a:gridCol>
                <a:gridCol w="3057832">
                  <a:extLst>
                    <a:ext uri="{9D8B030D-6E8A-4147-A177-3AD203B41FA5}">
                      <a16:colId xmlns:a16="http://schemas.microsoft.com/office/drawing/2014/main" val="3996839190"/>
                    </a:ext>
                  </a:extLst>
                </a:gridCol>
              </a:tblGrid>
              <a:tr h="1295615">
                <a:tc>
                  <a:txBody>
                    <a:bodyPr/>
                    <a:lstStyle/>
                    <a:p>
                      <a:r>
                        <a:rPr lang="en-US" sz="2800" dirty="0"/>
                        <a:t>SBCWD Board of Director’s Meeting</a:t>
                      </a:r>
                    </a:p>
                    <a:p>
                      <a:pPr marL="9144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Annual Groundwater Report </a:t>
                      </a:r>
                    </a:p>
                    <a:p>
                      <a:pPr marL="9144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SGMA strategy discussion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Today!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January 14,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93848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800" dirty="0"/>
                        <a:t>TAC Meeting No.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 April xx, 2019?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742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800" dirty="0"/>
                        <a:t>Workshop No. 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April xx, 2019?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103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99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A8E8A-1D0A-4ADF-B207-DB6AEDDF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309"/>
            <a:ext cx="10515600" cy="1325563"/>
          </a:xfrm>
        </p:spPr>
        <p:txBody>
          <a:bodyPr/>
          <a:lstStyle/>
          <a:p>
            <a:r>
              <a:rPr lang="en-US" dirty="0"/>
              <a:t>GSP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D0AC6-0194-4B62-80B9-0B3A5144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30" y="1491328"/>
            <a:ext cx="10515600" cy="4351338"/>
          </a:xfrm>
        </p:spPr>
        <p:txBody>
          <a:bodyPr/>
          <a:lstStyle/>
          <a:p>
            <a:r>
              <a:rPr lang="en-US" dirty="0"/>
              <a:t>Held November 14, 2018 Workshop No. 1</a:t>
            </a:r>
          </a:p>
          <a:p>
            <a:r>
              <a:rPr lang="en-US" dirty="0"/>
              <a:t>Responses to Comments on draft GSP Introduction and Plan Area </a:t>
            </a:r>
          </a:p>
          <a:p>
            <a:r>
              <a:rPr lang="en-US" dirty="0"/>
              <a:t>Revised draft Introduction and Plan Area </a:t>
            </a:r>
          </a:p>
          <a:p>
            <a:r>
              <a:rPr lang="en-US" dirty="0"/>
              <a:t>Developed draft TM on data and distributed for TAC information</a:t>
            </a:r>
          </a:p>
          <a:p>
            <a:r>
              <a:rPr lang="en-US" dirty="0"/>
              <a:t>DWR contract</a:t>
            </a:r>
          </a:p>
          <a:p>
            <a:r>
              <a:rPr lang="en-US" dirty="0"/>
              <a:t>Basin consolidation approval coming from DWR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474C-24A7-4F46-BC2D-B6B03FEB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Memo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F3B10-EF93-4627-B01E-386A8202C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0745"/>
            <a:ext cx="9841992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Purpose</a:t>
            </a:r>
          </a:p>
          <a:p>
            <a:pPr lvl="1"/>
            <a:r>
              <a:rPr lang="en-US" dirty="0"/>
              <a:t>summarize data currently available</a:t>
            </a:r>
          </a:p>
          <a:p>
            <a:pPr lvl="1"/>
            <a:r>
              <a:rPr lang="en-US" dirty="0"/>
              <a:t>identify data gaps and uncertainty</a:t>
            </a:r>
          </a:p>
          <a:p>
            <a:pPr marL="0" indent="0">
              <a:buNone/>
            </a:pPr>
            <a:r>
              <a:rPr lang="en-US" dirty="0"/>
              <a:t>Study periods </a:t>
            </a:r>
          </a:p>
          <a:p>
            <a:pPr lvl="1"/>
            <a:r>
              <a:rPr lang="en-US" dirty="0"/>
              <a:t>Historical – 1975-2014 numerical model study period, to be extended</a:t>
            </a:r>
          </a:p>
          <a:p>
            <a:pPr lvl="1"/>
            <a:r>
              <a:rPr lang="en-US" dirty="0"/>
              <a:t>Current – 2014-2017</a:t>
            </a:r>
          </a:p>
          <a:p>
            <a:pPr lvl="1"/>
            <a:r>
              <a:rPr lang="en-US" dirty="0"/>
              <a:t>Future projected hydrological conditions – SGMA requires 50 years</a:t>
            </a:r>
          </a:p>
          <a:p>
            <a:pPr marL="0" indent="0">
              <a:buNone/>
            </a:pPr>
            <a:r>
              <a:rPr lang="en-US" dirty="0"/>
              <a:t>Geographic area to provide basin-wide coverage</a:t>
            </a:r>
          </a:p>
        </p:txBody>
      </p:sp>
    </p:spTree>
    <p:extLst>
      <p:ext uri="{BB962C8B-B14F-4D97-AF65-F5344CB8AC3E}">
        <p14:creationId xmlns:p14="http://schemas.microsoft.com/office/powerpoint/2010/main" val="126413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474C-24A7-4F46-BC2D-B6B03FEB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0EE27B-33AB-4F2E-8FF6-EBACF3388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880"/>
            <a:ext cx="11222736" cy="4882895"/>
          </a:xfrm>
        </p:spPr>
        <p:txBody>
          <a:bodyPr numCol="2">
            <a:normAutofit/>
          </a:bodyPr>
          <a:lstStyle/>
          <a:p>
            <a:r>
              <a:rPr lang="en-US" dirty="0"/>
              <a:t>Groundwater Monitoring Wells              </a:t>
            </a:r>
          </a:p>
          <a:p>
            <a:pPr>
              <a:tabLst>
                <a:tab pos="4856163" algn="l"/>
              </a:tabLst>
            </a:pPr>
            <a:r>
              <a:rPr lang="en-US" dirty="0"/>
              <a:t>Hydrogeologic Data		</a:t>
            </a:r>
          </a:p>
          <a:p>
            <a:pPr lvl="1">
              <a:tabLst>
                <a:tab pos="4856163" algn="l"/>
              </a:tabLst>
            </a:pPr>
            <a:r>
              <a:rPr lang="en-US" sz="2000" dirty="0"/>
              <a:t>Well locations, construction</a:t>
            </a:r>
          </a:p>
          <a:p>
            <a:pPr lvl="1"/>
            <a:r>
              <a:rPr lang="en-US" sz="2000" dirty="0"/>
              <a:t>Geology</a:t>
            </a:r>
          </a:p>
          <a:p>
            <a:pPr lvl="1"/>
            <a:r>
              <a:rPr lang="en-US" sz="2000" dirty="0"/>
              <a:t>Pumping Tests</a:t>
            </a:r>
          </a:p>
          <a:p>
            <a:pPr lvl="1"/>
            <a:r>
              <a:rPr lang="en-US" sz="2000" dirty="0" err="1"/>
              <a:t>elogs</a:t>
            </a:r>
            <a:endParaRPr lang="en-US" sz="2000" dirty="0"/>
          </a:p>
          <a:p>
            <a:r>
              <a:rPr lang="en-US" dirty="0"/>
              <a:t>Groundwater Pumping and Use</a:t>
            </a:r>
          </a:p>
          <a:p>
            <a:r>
              <a:rPr lang="en-US" dirty="0"/>
              <a:t>Climate</a:t>
            </a:r>
          </a:p>
          <a:p>
            <a:r>
              <a:rPr lang="en-US" dirty="0"/>
              <a:t>Streamflow Data</a:t>
            </a:r>
          </a:p>
          <a:p>
            <a:pPr marL="0"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/>
              <a:t>District is identifying new wells in high priority areas</a:t>
            </a:r>
          </a:p>
          <a:p>
            <a:pPr indent="0">
              <a:buNone/>
            </a:pPr>
            <a:r>
              <a:rPr lang="en-US" dirty="0"/>
              <a:t>Scan and enter data on 1000s of logs</a:t>
            </a:r>
          </a:p>
          <a:p>
            <a:pPr indent="0"/>
            <a:endParaRPr lang="en-US" dirty="0"/>
          </a:p>
          <a:p>
            <a:pPr indent="0">
              <a:buNone/>
            </a:pPr>
            <a:r>
              <a:rPr lang="en-US" dirty="0"/>
              <a:t>Examine new methods: meters, METRIC, self reporting</a:t>
            </a:r>
          </a:p>
          <a:p>
            <a:pPr indent="0">
              <a:buNone/>
            </a:pPr>
            <a:r>
              <a:rPr lang="en-US" dirty="0"/>
              <a:t>Identify new stations </a:t>
            </a:r>
          </a:p>
          <a:p>
            <a:pPr indent="0">
              <a:buNone/>
            </a:pPr>
            <a:r>
              <a:rPr lang="en-US" dirty="0"/>
              <a:t>Evaluate priorities (locations, timing)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DFDF2FA-B173-4BC1-8EC5-1092FA985CDE}"/>
              </a:ext>
            </a:extLst>
          </p:cNvPr>
          <p:cNvSpPr/>
          <p:nvPr/>
        </p:nvSpPr>
        <p:spPr>
          <a:xfrm>
            <a:off x="6114288" y="1525144"/>
            <a:ext cx="475488" cy="165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B3D6060-60D6-4643-B184-1F7C357F56B1}"/>
              </a:ext>
            </a:extLst>
          </p:cNvPr>
          <p:cNvSpPr/>
          <p:nvPr/>
        </p:nvSpPr>
        <p:spPr>
          <a:xfrm>
            <a:off x="6096000" y="2400872"/>
            <a:ext cx="475488" cy="165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B5B6743-F2A5-4F5F-BBDB-9CA5D1EB8F10}"/>
              </a:ext>
            </a:extLst>
          </p:cNvPr>
          <p:cNvSpPr/>
          <p:nvPr/>
        </p:nvSpPr>
        <p:spPr>
          <a:xfrm>
            <a:off x="6105144" y="4646104"/>
            <a:ext cx="475488" cy="165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B7295A7-4097-47B6-8BAD-170B1FA87D97}"/>
              </a:ext>
            </a:extLst>
          </p:cNvPr>
          <p:cNvSpPr/>
          <p:nvPr/>
        </p:nvSpPr>
        <p:spPr>
          <a:xfrm>
            <a:off x="6105144" y="3823336"/>
            <a:ext cx="475488" cy="165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8514792-F766-4458-AEDE-60C6303BAE03}"/>
              </a:ext>
            </a:extLst>
          </p:cNvPr>
          <p:cNvSpPr/>
          <p:nvPr/>
        </p:nvSpPr>
        <p:spPr>
          <a:xfrm>
            <a:off x="6114288" y="5175979"/>
            <a:ext cx="475488" cy="165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7FEF-F898-47B2-8D42-B98A219BB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868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Put in the map with the wells and planned cross sections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6136D-1096-48CE-AE1D-FED2C30B5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986"/>
            <a:ext cx="12192000" cy="5714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C6134-7391-4890-AE6F-15C7A7C63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well inventory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F4C74-EB1E-4142-A74F-2C400FC6B536}"/>
              </a:ext>
            </a:extLst>
          </p:cNvPr>
          <p:cNvSpPr txBox="1"/>
          <p:nvPr/>
        </p:nvSpPr>
        <p:spPr>
          <a:xfrm>
            <a:off x="3686782" y="1361866"/>
            <a:ext cx="8190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well inventory supports the Hydrogeologic Conceptual Model (HCM),  evaluation of Groundwater Conditions, and other GSP sections</a:t>
            </a:r>
          </a:p>
        </p:txBody>
      </p:sp>
    </p:spTree>
    <p:extLst>
      <p:ext uri="{BB962C8B-B14F-4D97-AF65-F5344CB8AC3E}">
        <p14:creationId xmlns:p14="http://schemas.microsoft.com/office/powerpoint/2010/main" val="425168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95" y="85724"/>
            <a:ext cx="10512353" cy="1609344"/>
          </a:xfrm>
        </p:spPr>
        <p:txBody>
          <a:bodyPr>
            <a:normAutofit/>
          </a:bodyPr>
          <a:lstStyle/>
          <a:p>
            <a:r>
              <a:rPr lang="en-US" sz="4000" dirty="0"/>
              <a:t>What is the Sustainability Goal?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7193CDB1-2CF5-4B29-82D0-BB25C316E8A6}"/>
              </a:ext>
            </a:extLst>
          </p:cNvPr>
          <p:cNvSpPr txBox="1">
            <a:spLocks/>
          </p:cNvSpPr>
          <p:nvPr/>
        </p:nvSpPr>
        <p:spPr>
          <a:xfrm>
            <a:off x="1005195" y="1695068"/>
            <a:ext cx="10512352" cy="3668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GSP description will include</a:t>
            </a:r>
          </a:p>
          <a:p>
            <a:pPr lvl="2"/>
            <a:r>
              <a:rPr lang="en-US" sz="2800" dirty="0"/>
              <a:t>Statement</a:t>
            </a:r>
          </a:p>
          <a:p>
            <a:pPr lvl="2"/>
            <a:r>
              <a:rPr lang="en-US" sz="2800" dirty="0"/>
              <a:t>Information on basin setting used to establish goal</a:t>
            </a:r>
          </a:p>
          <a:p>
            <a:pPr lvl="2"/>
            <a:r>
              <a:rPr lang="en-US" sz="2800" dirty="0"/>
              <a:t>Discussion of measures to ensure sustainable yield</a:t>
            </a:r>
          </a:p>
          <a:p>
            <a:pPr lvl="2"/>
            <a:r>
              <a:rPr lang="en-US" sz="2800" dirty="0"/>
              <a:t>Explanation of how to achieve goal within 20 years </a:t>
            </a:r>
          </a:p>
          <a:p>
            <a:pPr lvl="2"/>
            <a:r>
              <a:rPr lang="en-US" sz="2800" dirty="0"/>
              <a:t>Explanation of how to maintain through the planning horizon</a:t>
            </a:r>
          </a:p>
          <a:p>
            <a:pPr marL="457200" lvl="1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2084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15" y="368490"/>
            <a:ext cx="10084533" cy="955343"/>
          </a:xfrm>
        </p:spPr>
        <p:txBody>
          <a:bodyPr>
            <a:normAutofit/>
          </a:bodyPr>
          <a:lstStyle/>
          <a:p>
            <a:r>
              <a:rPr lang="en-US" sz="4000" dirty="0"/>
              <a:t>Sustainability Goal statement for discussion: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7193CDB1-2CF5-4B29-82D0-BB25C316E8A6}"/>
              </a:ext>
            </a:extLst>
          </p:cNvPr>
          <p:cNvSpPr txBox="1">
            <a:spLocks/>
          </p:cNvSpPr>
          <p:nvPr/>
        </p:nvSpPr>
        <p:spPr>
          <a:xfrm>
            <a:off x="1005195" y="1695068"/>
            <a:ext cx="10512352" cy="3668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64DB2-E254-4587-842A-604B751D8286}"/>
              </a:ext>
            </a:extLst>
          </p:cNvPr>
          <p:cNvSpPr txBox="1"/>
          <p:nvPr/>
        </p:nvSpPr>
        <p:spPr>
          <a:xfrm>
            <a:off x="1460993" y="1695068"/>
            <a:ext cx="101937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maintain North San Benito Basin groundwater resources </a:t>
            </a:r>
          </a:p>
          <a:p>
            <a:r>
              <a:rPr lang="en-US" sz="3200" dirty="0"/>
              <a:t>for the beneficial use of the community and environment  </a:t>
            </a:r>
          </a:p>
          <a:p>
            <a:r>
              <a:rPr lang="en-US" sz="3200" dirty="0"/>
              <a:t>now and in the future.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5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F3CA-159F-4994-B6A7-7F6B3E17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6" y="255177"/>
            <a:ext cx="11015329" cy="1008631"/>
          </a:xfrm>
        </p:spPr>
        <p:txBody>
          <a:bodyPr>
            <a:normAutofit/>
          </a:bodyPr>
          <a:lstStyle/>
          <a:p>
            <a:r>
              <a:rPr lang="en-US" sz="4000" dirty="0"/>
              <a:t>Undesirable Results/Sustainability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298D-D88B-45FA-9314-6C7DC3F7A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953" y="1402209"/>
            <a:ext cx="3677159" cy="35005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600" dirty="0"/>
              <a:t>Lowering GW levels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600" dirty="0"/>
              <a:t>Reduction of storage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600" dirty="0"/>
              <a:t>Degraded water quality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600" dirty="0"/>
              <a:t>Land subsidence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600" dirty="0"/>
              <a:t>Surface water depletion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 hidden="1">
            <a:extLst>
              <a:ext uri="{FF2B5EF4-FFF2-40B4-BE49-F238E27FC236}">
                <a16:creationId xmlns:a16="http://schemas.microsoft.com/office/drawing/2014/main" id="{CD6E1986-DDA5-413D-9F46-244E89948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855" y="2644310"/>
            <a:ext cx="593388" cy="60303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3E507D5-4444-4D14-B18F-C19DC8B3E65B}"/>
              </a:ext>
            </a:extLst>
          </p:cNvPr>
          <p:cNvGrpSpPr/>
          <p:nvPr/>
        </p:nvGrpSpPr>
        <p:grpSpPr>
          <a:xfrm>
            <a:off x="758264" y="1286544"/>
            <a:ext cx="608842" cy="3404712"/>
            <a:chOff x="933368" y="1286544"/>
            <a:chExt cx="608842" cy="34047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D94C39-BF14-4F9B-BEEA-526490DA8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403" y="1286544"/>
              <a:ext cx="584250" cy="58535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A8575BD-3713-427A-AEE0-0ACE451EF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368" y="1961670"/>
              <a:ext cx="583530" cy="59286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511E3B-554C-4CE5-B7D0-B8A3EE3D6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919" y="2665904"/>
              <a:ext cx="578099" cy="57919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32342E-4DBA-4D04-8441-725EA85D6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798" y="3383496"/>
              <a:ext cx="585782" cy="5911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66BAD2A-02E5-4A19-94B0-C5832DF66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566" y="4103354"/>
              <a:ext cx="578644" cy="587902"/>
            </a:xfrm>
            <a:prstGeom prst="rect">
              <a:avLst/>
            </a:prstGeom>
          </p:spPr>
        </p:pic>
      </p:grp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D699F1A-0C67-43FE-A1EB-5BB2D1969969}"/>
              </a:ext>
            </a:extLst>
          </p:cNvPr>
          <p:cNvSpPr txBox="1">
            <a:spLocks/>
          </p:cNvSpPr>
          <p:nvPr/>
        </p:nvSpPr>
        <p:spPr>
          <a:xfrm>
            <a:off x="6243479" y="1180989"/>
            <a:ext cx="5697293" cy="385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Undesirable results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 </a:t>
            </a:r>
            <a:r>
              <a:rPr lang="en-US" sz="2600" dirty="0"/>
              <a:t>What are undesirable results that we want to avoid?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Minimum thresholds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 e.g. How low is too low for water levels? What is </a:t>
            </a:r>
            <a:r>
              <a:rPr lang="en-US" sz="2600" i="1" dirty="0"/>
              <a:t>significant and unreasonable</a:t>
            </a:r>
            <a:r>
              <a:rPr lang="en-US" sz="2600" dirty="0"/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Management objectives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 e.g. What is the desired range of water levels?</a:t>
            </a:r>
          </a:p>
        </p:txBody>
      </p:sp>
    </p:spTree>
    <p:extLst>
      <p:ext uri="{BB962C8B-B14F-4D97-AF65-F5344CB8AC3E}">
        <p14:creationId xmlns:p14="http://schemas.microsoft.com/office/powerpoint/2010/main" val="31345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5779</TotalTime>
  <Words>784</Words>
  <Application>Microsoft Office PowerPoint</Application>
  <PresentationFormat>Widescreen</PresentationFormat>
  <Paragraphs>182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Technical Advisory Committee</vt:lpstr>
      <vt:lpstr>Overview of Agenda</vt:lpstr>
      <vt:lpstr>GSP Accomplishments</vt:lpstr>
      <vt:lpstr>Data Memo</vt:lpstr>
      <vt:lpstr>Data Gaps</vt:lpstr>
      <vt:lpstr>Building a well inventory</vt:lpstr>
      <vt:lpstr>What is the Sustainability Goal?</vt:lpstr>
      <vt:lpstr>Sustainability Goal statement for discussion:</vt:lpstr>
      <vt:lpstr>Undesirable Results/Sustainability Criteria</vt:lpstr>
      <vt:lpstr>Preliminary Management Areas</vt:lpstr>
      <vt:lpstr>Management Areas</vt:lpstr>
      <vt:lpstr>Potential monitoring sites for discussion</vt:lpstr>
      <vt:lpstr>Sustainability criteria: groundwater levels</vt:lpstr>
      <vt:lpstr>Groundwater levels</vt:lpstr>
      <vt:lpstr>Hypothetical hydrographs and thresholds</vt:lpstr>
      <vt:lpstr>Hypothetical key monitoring sites for groundwater levels</vt:lpstr>
      <vt:lpstr>Sustainability criteria: land subsidence</vt:lpstr>
      <vt:lpstr>Sustainability criteria: land subsidence</vt:lpstr>
      <vt:lpstr>Update on Outreach</vt:lpstr>
      <vt:lpstr>GSP Overview, Workshops, and TAC Meetings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Iris Priestaf</dc:creator>
  <cp:lastModifiedBy>IP</cp:lastModifiedBy>
  <cp:revision>349</cp:revision>
  <cp:lastPrinted>2018-08-01T16:03:42Z</cp:lastPrinted>
  <dcterms:created xsi:type="dcterms:W3CDTF">2018-07-30T18:17:07Z</dcterms:created>
  <dcterms:modified xsi:type="dcterms:W3CDTF">2019-01-10T17:56:54Z</dcterms:modified>
</cp:coreProperties>
</file>