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664" r:id="rId3"/>
    <p:sldId id="684" r:id="rId4"/>
    <p:sldId id="715" r:id="rId5"/>
    <p:sldId id="714" r:id="rId6"/>
    <p:sldId id="690" r:id="rId7"/>
    <p:sldId id="692" r:id="rId8"/>
    <p:sldId id="719" r:id="rId9"/>
    <p:sldId id="708" r:id="rId10"/>
    <p:sldId id="721" r:id="rId11"/>
    <p:sldId id="720" r:id="rId12"/>
    <p:sldId id="717" r:id="rId13"/>
    <p:sldId id="716" r:id="rId14"/>
    <p:sldId id="710" r:id="rId15"/>
    <p:sldId id="713" r:id="rId16"/>
    <p:sldId id="723" r:id="rId17"/>
    <p:sldId id="724" r:id="rId18"/>
    <p:sldId id="722" r:id="rId19"/>
    <p:sldId id="725" r:id="rId20"/>
    <p:sldId id="712" r:id="rId21"/>
    <p:sldId id="727" r:id="rId22"/>
    <p:sldId id="728" r:id="rId23"/>
    <p:sldId id="729" r:id="rId24"/>
    <p:sldId id="730" r:id="rId25"/>
    <p:sldId id="731" r:id="rId26"/>
    <p:sldId id="732" r:id="rId27"/>
    <p:sldId id="733" r:id="rId28"/>
    <p:sldId id="734" r:id="rId29"/>
    <p:sldId id="735" r:id="rId30"/>
    <p:sldId id="736" r:id="rId31"/>
    <p:sldId id="737" r:id="rId32"/>
    <p:sldId id="738" r:id="rId33"/>
    <p:sldId id="739" r:id="rId34"/>
    <p:sldId id="740" r:id="rId35"/>
    <p:sldId id="741" r:id="rId36"/>
    <p:sldId id="524" r:id="rId37"/>
    <p:sldId id="265" r:id="rId3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P" initials="IP" lastIdx="1" clrIdx="0">
    <p:extLst>
      <p:ext uri="{19B8F6BF-5375-455C-9EA6-DF929625EA0E}">
        <p15:presenceInfo xmlns:p15="http://schemas.microsoft.com/office/powerpoint/2012/main" userId="I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66E08F"/>
    <a:srgbClr val="AF8EF2"/>
    <a:srgbClr val="A1A3F1"/>
    <a:srgbClr val="D8EFF8"/>
    <a:srgbClr val="CAE9F6"/>
    <a:srgbClr val="D1ECF7"/>
    <a:srgbClr val="FF9900"/>
    <a:srgbClr val="6188CD"/>
    <a:srgbClr val="BDE3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3" autoAdjust="0"/>
    <p:restoredTop sz="83333" autoAdjust="0"/>
  </p:normalViewPr>
  <p:slideViewPr>
    <p:cSldViewPr snapToGrid="0">
      <p:cViewPr varScale="1">
        <p:scale>
          <a:sx n="91" d="100"/>
          <a:sy n="91" d="100"/>
        </p:scale>
        <p:origin x="1074" y="60"/>
      </p:cViewPr>
      <p:guideLst/>
    </p:cSldViewPr>
  </p:slideViewPr>
  <p:notesTextViewPr>
    <p:cViewPr>
      <p:scale>
        <a:sx n="3" d="2"/>
        <a:sy n="3" d="2"/>
      </p:scale>
      <p:origin x="0" y="0"/>
    </p:cViewPr>
  </p:notesTextViewPr>
  <p:sorterViewPr>
    <p:cViewPr varScale="1">
      <p:scale>
        <a:sx n="100" d="100"/>
        <a:sy n="100" d="100"/>
      </p:scale>
      <p:origin x="0" y="-2160"/>
    </p:cViewPr>
  </p:sorterViewPr>
  <p:notesViewPr>
    <p:cSldViewPr snapToGrid="0">
      <p:cViewPr varScale="1">
        <p:scale>
          <a:sx n="61" d="100"/>
          <a:sy n="61" d="100"/>
        </p:scale>
        <p:origin x="2563"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1" tIns="48325" rIns="96651" bIns="48325"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51" tIns="48325" rIns="96651" bIns="48325" rtlCol="0"/>
          <a:lstStyle>
            <a:lvl1pPr algn="r">
              <a:defRPr sz="1300"/>
            </a:lvl1pPr>
          </a:lstStyle>
          <a:p>
            <a:fld id="{38D15897-4158-4C0E-8E1E-EE184300DED6}" type="datetimeFigureOut">
              <a:rPr lang="en-US" smtClean="0"/>
              <a:t>1/10/2020</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1" tIns="48325" rIns="96651" bIns="48325"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1" tIns="48325" rIns="96651" bIns="483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1" tIns="48325" rIns="96651" bIns="48325"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1" tIns="48325" rIns="96651" bIns="48325" rtlCol="0" anchor="b"/>
          <a:lstStyle>
            <a:lvl1pPr algn="r">
              <a:defRPr sz="1300"/>
            </a:lvl1pPr>
          </a:lstStyle>
          <a:p>
            <a:fld id="{5984C8E0-80E6-4916-B6E7-E193659541F1}" type="slidenum">
              <a:rPr lang="en-US" smtClean="0"/>
              <a:t>‹#›</a:t>
            </a:fld>
            <a:endParaRPr lang="en-US" dirty="0"/>
          </a:p>
        </p:txBody>
      </p:sp>
    </p:spTree>
    <p:extLst>
      <p:ext uri="{BB962C8B-B14F-4D97-AF65-F5344CB8AC3E}">
        <p14:creationId xmlns:p14="http://schemas.microsoft.com/office/powerpoint/2010/main" val="559915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4C8E0-80E6-4916-B6E7-E193659541F1}" type="slidenum">
              <a:rPr lang="en-US" smtClean="0"/>
              <a:t>1</a:t>
            </a:fld>
            <a:endParaRPr lang="en-US" dirty="0"/>
          </a:p>
        </p:txBody>
      </p:sp>
    </p:spTree>
    <p:extLst>
      <p:ext uri="{BB962C8B-B14F-4D97-AF65-F5344CB8AC3E}">
        <p14:creationId xmlns:p14="http://schemas.microsoft.com/office/powerpoint/2010/main" val="4007018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added storage change to the bar charts so the reader can see that they are balanced.</a:t>
            </a:r>
          </a:p>
        </p:txBody>
      </p:sp>
      <p:sp>
        <p:nvSpPr>
          <p:cNvPr id="4" name="Slide Number Placeholder 3"/>
          <p:cNvSpPr>
            <a:spLocks noGrp="1"/>
          </p:cNvSpPr>
          <p:nvPr>
            <p:ph type="sldNum" sz="quarter" idx="5"/>
          </p:nvPr>
        </p:nvSpPr>
        <p:spPr/>
        <p:txBody>
          <a:bodyPr/>
          <a:lstStyle/>
          <a:p>
            <a:fld id="{5984C8E0-80E6-4916-B6E7-E193659541F1}" type="slidenum">
              <a:rPr lang="en-US" smtClean="0"/>
              <a:t>10</a:t>
            </a:fld>
            <a:endParaRPr lang="en-US" dirty="0"/>
          </a:p>
        </p:txBody>
      </p:sp>
    </p:spTree>
    <p:extLst>
      <p:ext uri="{BB962C8B-B14F-4D97-AF65-F5344CB8AC3E}">
        <p14:creationId xmlns:p14="http://schemas.microsoft.com/office/powerpoint/2010/main" val="3312343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84C8E0-80E6-4916-B6E7-E193659541F1}" type="slidenum">
              <a:rPr lang="en-US" smtClean="0"/>
              <a:t>11</a:t>
            </a:fld>
            <a:endParaRPr lang="en-US" dirty="0"/>
          </a:p>
        </p:txBody>
      </p:sp>
    </p:spTree>
    <p:extLst>
      <p:ext uri="{BB962C8B-B14F-4D97-AF65-F5344CB8AC3E}">
        <p14:creationId xmlns:p14="http://schemas.microsoft.com/office/powerpoint/2010/main" val="33290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84C8E0-80E6-4916-B6E7-E193659541F1}" type="slidenum">
              <a:rPr lang="en-US" smtClean="0"/>
              <a:t>12</a:t>
            </a:fld>
            <a:endParaRPr lang="en-US" dirty="0"/>
          </a:p>
        </p:txBody>
      </p:sp>
    </p:spTree>
    <p:extLst>
      <p:ext uri="{BB962C8B-B14F-4D97-AF65-F5344CB8AC3E}">
        <p14:creationId xmlns:p14="http://schemas.microsoft.com/office/powerpoint/2010/main" val="2385663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change in method.</a:t>
            </a:r>
          </a:p>
          <a:p>
            <a:r>
              <a:rPr lang="en-US" dirty="0"/>
              <a:t>New future water balances led to slight increase in estimated sustainable yield in all MAs.</a:t>
            </a:r>
          </a:p>
        </p:txBody>
      </p:sp>
      <p:sp>
        <p:nvSpPr>
          <p:cNvPr id="4" name="Slide Number Placeholder 3"/>
          <p:cNvSpPr>
            <a:spLocks noGrp="1"/>
          </p:cNvSpPr>
          <p:nvPr>
            <p:ph type="sldNum" sz="quarter" idx="5"/>
          </p:nvPr>
        </p:nvSpPr>
        <p:spPr/>
        <p:txBody>
          <a:bodyPr/>
          <a:lstStyle/>
          <a:p>
            <a:fld id="{5984C8E0-80E6-4916-B6E7-E193659541F1}" type="slidenum">
              <a:rPr lang="en-US" smtClean="0"/>
              <a:t>13</a:t>
            </a:fld>
            <a:endParaRPr lang="en-US" dirty="0"/>
          </a:p>
        </p:txBody>
      </p:sp>
    </p:spTree>
    <p:extLst>
      <p:ext uri="{BB962C8B-B14F-4D97-AF65-F5344CB8AC3E}">
        <p14:creationId xmlns:p14="http://schemas.microsoft.com/office/powerpoint/2010/main" val="858953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84C8E0-80E6-4916-B6E7-E193659541F1}" type="slidenum">
              <a:rPr lang="en-US" smtClean="0"/>
              <a:t>14</a:t>
            </a:fld>
            <a:endParaRPr lang="en-US" dirty="0"/>
          </a:p>
        </p:txBody>
      </p:sp>
    </p:spTree>
    <p:extLst>
      <p:ext uri="{BB962C8B-B14F-4D97-AF65-F5344CB8AC3E}">
        <p14:creationId xmlns:p14="http://schemas.microsoft.com/office/powerpoint/2010/main" val="3360672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deeper layers (3 through 5) become inactive in shallow parts of the Basin (e.g. Pacheco Creek Valley)</a:t>
            </a:r>
          </a:p>
          <a:p>
            <a:r>
              <a:rPr lang="en-US" dirty="0"/>
              <a:t>The GHB boundary represents connection with the </a:t>
            </a:r>
            <a:r>
              <a:rPr lang="en-US" dirty="0" err="1"/>
              <a:t>Llagas</a:t>
            </a:r>
            <a:r>
              <a:rPr lang="en-US" dirty="0"/>
              <a:t> </a:t>
            </a:r>
            <a:r>
              <a:rPr lang="en-US" dirty="0" err="1"/>
              <a:t>Subbasin</a:t>
            </a:r>
            <a:r>
              <a:rPr lang="en-US" dirty="0"/>
              <a:t>.</a:t>
            </a:r>
          </a:p>
          <a:p>
            <a:r>
              <a:rPr lang="en-US" dirty="0"/>
              <a:t>Faults penetrate all layers.</a:t>
            </a:r>
          </a:p>
          <a:p>
            <a:r>
              <a:rPr lang="en-US" dirty="0"/>
              <a:t>All water supply pumping is in layers 3-4 (except Pacheco Creek Valley)</a:t>
            </a:r>
          </a:p>
        </p:txBody>
      </p:sp>
      <p:sp>
        <p:nvSpPr>
          <p:cNvPr id="4" name="Slide Number Placeholder 3"/>
          <p:cNvSpPr>
            <a:spLocks noGrp="1"/>
          </p:cNvSpPr>
          <p:nvPr>
            <p:ph type="sldNum" sz="quarter" idx="5"/>
          </p:nvPr>
        </p:nvSpPr>
        <p:spPr/>
        <p:txBody>
          <a:bodyPr/>
          <a:lstStyle/>
          <a:p>
            <a:fld id="{5984C8E0-80E6-4916-B6E7-E193659541F1}" type="slidenum">
              <a:rPr lang="en-US" smtClean="0"/>
              <a:t>17</a:t>
            </a:fld>
            <a:endParaRPr lang="en-US" dirty="0"/>
          </a:p>
        </p:txBody>
      </p:sp>
    </p:spTree>
    <p:extLst>
      <p:ext uri="{BB962C8B-B14F-4D97-AF65-F5344CB8AC3E}">
        <p14:creationId xmlns:p14="http://schemas.microsoft.com/office/powerpoint/2010/main" val="1748435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2,768 polygons</a:t>
            </a:r>
          </a:p>
          <a:p>
            <a:r>
              <a:rPr lang="en-US" dirty="0"/>
              <a:t>Note that map is rotated</a:t>
            </a:r>
          </a:p>
          <a:p>
            <a:r>
              <a:rPr lang="en-US" dirty="0"/>
              <a:t>This map shows 2014 land use from DWR.</a:t>
            </a:r>
          </a:p>
          <a:p>
            <a:r>
              <a:rPr lang="en-US" dirty="0"/>
              <a:t>Note that the rainfall-runoff-recharge model extends to the entire watershed, not just the GW basin. It provides surface and subsurface inflows at the basin boundary to the GW flow model.</a:t>
            </a:r>
          </a:p>
        </p:txBody>
      </p:sp>
      <p:sp>
        <p:nvSpPr>
          <p:cNvPr id="4" name="Slide Number Placeholder 3"/>
          <p:cNvSpPr>
            <a:spLocks noGrp="1"/>
          </p:cNvSpPr>
          <p:nvPr>
            <p:ph type="sldNum" sz="quarter" idx="5"/>
          </p:nvPr>
        </p:nvSpPr>
        <p:spPr/>
        <p:txBody>
          <a:bodyPr/>
          <a:lstStyle/>
          <a:p>
            <a:fld id="{5984C8E0-80E6-4916-B6E7-E193659541F1}" type="slidenum">
              <a:rPr lang="en-US" smtClean="0"/>
              <a:t>18</a:t>
            </a:fld>
            <a:endParaRPr lang="en-US" dirty="0"/>
          </a:p>
        </p:txBody>
      </p:sp>
    </p:spTree>
    <p:extLst>
      <p:ext uri="{BB962C8B-B14F-4D97-AF65-F5344CB8AC3E}">
        <p14:creationId xmlns:p14="http://schemas.microsoft.com/office/powerpoint/2010/main" val="2932437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hydrologic processes are simulated daily, continuously through 43 years (e.g. 1975-2017) for each of the polygons.</a:t>
            </a:r>
          </a:p>
          <a:p>
            <a:r>
              <a:rPr lang="en-US" dirty="0"/>
              <a:t>One-dimensional recharge is mapped by area overlap onto layer 1 model cells.</a:t>
            </a:r>
          </a:p>
          <a:p>
            <a:r>
              <a:rPr lang="en-US" dirty="0"/>
              <a:t>Simulated irrigation pumping is located at centroid of polygon.</a:t>
            </a:r>
          </a:p>
          <a:p>
            <a:r>
              <a:rPr lang="en-US" dirty="0"/>
              <a:t>Impervious, non-irrigated and irrigated areas not mapped explicitly but each simulated as a % of the polygon area.</a:t>
            </a:r>
          </a:p>
        </p:txBody>
      </p:sp>
      <p:sp>
        <p:nvSpPr>
          <p:cNvPr id="4" name="Slide Number Placeholder 3"/>
          <p:cNvSpPr>
            <a:spLocks noGrp="1"/>
          </p:cNvSpPr>
          <p:nvPr>
            <p:ph type="sldNum" sz="quarter" idx="5"/>
          </p:nvPr>
        </p:nvSpPr>
        <p:spPr/>
        <p:txBody>
          <a:bodyPr/>
          <a:lstStyle/>
          <a:p>
            <a:fld id="{5984C8E0-80E6-4916-B6E7-E193659541F1}" type="slidenum">
              <a:rPr lang="en-US" smtClean="0"/>
              <a:t>19</a:t>
            </a:fld>
            <a:endParaRPr lang="en-US" dirty="0"/>
          </a:p>
        </p:txBody>
      </p:sp>
    </p:spTree>
    <p:extLst>
      <p:ext uri="{BB962C8B-B14F-4D97-AF65-F5344CB8AC3E}">
        <p14:creationId xmlns:p14="http://schemas.microsoft.com/office/powerpoint/2010/main" val="1274599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one of the better matches between measured and simulated.</a:t>
            </a:r>
          </a:p>
        </p:txBody>
      </p:sp>
      <p:sp>
        <p:nvSpPr>
          <p:cNvPr id="4" name="Slide Number Placeholder 3"/>
          <p:cNvSpPr>
            <a:spLocks noGrp="1"/>
          </p:cNvSpPr>
          <p:nvPr>
            <p:ph type="sldNum" sz="quarter" idx="5"/>
          </p:nvPr>
        </p:nvSpPr>
        <p:spPr/>
        <p:txBody>
          <a:bodyPr/>
          <a:lstStyle/>
          <a:p>
            <a:fld id="{5984C8E0-80E6-4916-B6E7-E193659541F1}" type="slidenum">
              <a:rPr lang="en-US" smtClean="0"/>
              <a:t>20</a:t>
            </a:fld>
            <a:endParaRPr lang="en-US" dirty="0"/>
          </a:p>
        </p:txBody>
      </p:sp>
    </p:spTree>
    <p:extLst>
      <p:ext uri="{BB962C8B-B14F-4D97-AF65-F5344CB8AC3E}">
        <p14:creationId xmlns:p14="http://schemas.microsoft.com/office/powerpoint/2010/main" val="3619835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them aren’t so good.</a:t>
            </a:r>
          </a:p>
          <a:p>
            <a:r>
              <a:rPr lang="en-US" dirty="0"/>
              <a:t>The residuals statistics meet expectations for well-calibrated model (RMSE is only 3% of the overall water-level range).</a:t>
            </a:r>
          </a:p>
        </p:txBody>
      </p:sp>
      <p:sp>
        <p:nvSpPr>
          <p:cNvPr id="4" name="Slide Number Placeholder 3"/>
          <p:cNvSpPr>
            <a:spLocks noGrp="1"/>
          </p:cNvSpPr>
          <p:nvPr>
            <p:ph type="sldNum" sz="quarter" idx="5"/>
          </p:nvPr>
        </p:nvSpPr>
        <p:spPr/>
        <p:txBody>
          <a:bodyPr/>
          <a:lstStyle/>
          <a:p>
            <a:fld id="{5984C8E0-80E6-4916-B6E7-E193659541F1}" type="slidenum">
              <a:rPr lang="en-US" smtClean="0"/>
              <a:t>21</a:t>
            </a:fld>
            <a:endParaRPr lang="en-US" dirty="0"/>
          </a:p>
        </p:txBody>
      </p:sp>
    </p:spTree>
    <p:extLst>
      <p:ext uri="{BB962C8B-B14F-4D97-AF65-F5344CB8AC3E}">
        <p14:creationId xmlns:p14="http://schemas.microsoft.com/office/powerpoint/2010/main" val="868577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4C8E0-80E6-4916-B6E7-E193659541F1}" type="slidenum">
              <a:rPr lang="en-US" smtClean="0"/>
              <a:t>2</a:t>
            </a:fld>
            <a:endParaRPr lang="en-US" dirty="0"/>
          </a:p>
        </p:txBody>
      </p:sp>
    </p:spTree>
    <p:extLst>
      <p:ext uri="{BB962C8B-B14F-4D97-AF65-F5344CB8AC3E}">
        <p14:creationId xmlns:p14="http://schemas.microsoft.com/office/powerpoint/2010/main" val="1410411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Horizontal hydraulic conductivity ranges from 0.2 to 120 feet per day</a:t>
            </a:r>
          </a:p>
          <a:p>
            <a:r>
              <a:rPr lang="en-US" dirty="0" err="1"/>
              <a:t>Storativity</a:t>
            </a:r>
            <a:r>
              <a:rPr lang="en-US" dirty="0"/>
              <a:t> zones same as conductivity zones.</a:t>
            </a:r>
          </a:p>
          <a:p>
            <a:r>
              <a:rPr lang="en-US" dirty="0"/>
              <a:t>Some variation between layers to </a:t>
            </a:r>
            <a:r>
              <a:rPr lang="en-US"/>
              <a:t>achieve flowing wells.</a:t>
            </a:r>
            <a:endParaRPr lang="en-US" dirty="0"/>
          </a:p>
        </p:txBody>
      </p:sp>
      <p:sp>
        <p:nvSpPr>
          <p:cNvPr id="4" name="Slide Number Placeholder 3"/>
          <p:cNvSpPr>
            <a:spLocks noGrp="1"/>
          </p:cNvSpPr>
          <p:nvPr>
            <p:ph type="sldNum" sz="quarter" idx="5"/>
          </p:nvPr>
        </p:nvSpPr>
        <p:spPr/>
        <p:txBody>
          <a:bodyPr/>
          <a:lstStyle/>
          <a:p>
            <a:fld id="{5984C8E0-80E6-4916-B6E7-E193659541F1}" type="slidenum">
              <a:rPr lang="en-US" smtClean="0"/>
              <a:t>22</a:t>
            </a:fld>
            <a:endParaRPr lang="en-US" dirty="0"/>
          </a:p>
        </p:txBody>
      </p:sp>
    </p:spTree>
    <p:extLst>
      <p:ext uri="{BB962C8B-B14F-4D97-AF65-F5344CB8AC3E}">
        <p14:creationId xmlns:p14="http://schemas.microsoft.com/office/powerpoint/2010/main" val="1541575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talked about sustainability criteria for groundwater quality before, but it has been a while.</a:t>
            </a:r>
          </a:p>
          <a:p>
            <a:endParaRPr lang="en-US" dirty="0"/>
          </a:p>
          <a:p>
            <a:r>
              <a:rPr lang="en-US" dirty="0"/>
              <a:t>This presentation is a step-by-step process and we will cover the listed topics beginning with key background information.</a:t>
            </a:r>
          </a:p>
          <a:p>
            <a:r>
              <a:rPr lang="en-US" dirty="0"/>
              <a:t>The next three topics are the sustainability criteria that we need to establish.</a:t>
            </a:r>
          </a:p>
          <a:p>
            <a:r>
              <a:rPr lang="en-US" dirty="0"/>
              <a:t>But, when we set criteria and consider what happens if we cross a threshold, the immediate question is “what are you going to do about it?”</a:t>
            </a:r>
          </a:p>
          <a:p>
            <a:r>
              <a:rPr lang="en-US" dirty="0"/>
              <a:t>So see the fifth bullet on management actions and monitoring.</a:t>
            </a:r>
          </a:p>
          <a:p>
            <a:r>
              <a:rPr lang="en-US" dirty="0"/>
              <a:t>Lastly, </a:t>
            </a:r>
            <a:r>
              <a:rPr lang="en-US" dirty="0" err="1"/>
              <a:t>SGMA</a:t>
            </a:r>
            <a:r>
              <a:rPr lang="en-US" dirty="0"/>
              <a:t> has its own definitions, so we have the last page with key definitions.</a:t>
            </a:r>
          </a:p>
          <a:p>
            <a:r>
              <a:rPr lang="en-US" dirty="0"/>
              <a:t>I recommend that you take these out of the binder and spread them out!</a:t>
            </a:r>
          </a:p>
        </p:txBody>
      </p:sp>
      <p:sp>
        <p:nvSpPr>
          <p:cNvPr id="4" name="Slide Number Placeholder 3"/>
          <p:cNvSpPr>
            <a:spLocks noGrp="1"/>
          </p:cNvSpPr>
          <p:nvPr>
            <p:ph type="sldNum" sz="quarter" idx="5"/>
          </p:nvPr>
        </p:nvSpPr>
        <p:spPr/>
        <p:txBody>
          <a:bodyPr/>
          <a:lstStyle/>
          <a:p>
            <a:fld id="{5984C8E0-80E6-4916-B6E7-E193659541F1}" type="slidenum">
              <a:rPr lang="en-US" smtClean="0"/>
              <a:t>23</a:t>
            </a:fld>
            <a:endParaRPr lang="en-US" dirty="0"/>
          </a:p>
        </p:txBody>
      </p:sp>
    </p:spTree>
    <p:extLst>
      <p:ext uri="{BB962C8B-B14F-4D97-AF65-F5344CB8AC3E}">
        <p14:creationId xmlns:p14="http://schemas.microsoft.com/office/powerpoint/2010/main" val="11192045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important to bear in mind</a:t>
            </a:r>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9073063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TDS and nitrate are the focus here because they are constituents that can be (are) involved in Undesirable Results, degradation of water quality that adversely affects beneficial uses, such 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TDS and nitrate also are the focus because human activities add potential sources such 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5984C8E0-80E6-4916-B6E7-E193659541F1}" type="slidenum">
              <a:rPr lang="en-US" smtClean="0"/>
              <a:t>25</a:t>
            </a:fld>
            <a:endParaRPr lang="en-US" dirty="0"/>
          </a:p>
        </p:txBody>
      </p:sp>
    </p:spTree>
    <p:extLst>
      <p:ext uri="{BB962C8B-B14F-4D97-AF65-F5344CB8AC3E}">
        <p14:creationId xmlns:p14="http://schemas.microsoft.com/office/powerpoint/2010/main" val="20320186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minimum threshold is the dividing line between sustainability and undesirable results occurring throughout the basin, significant and unreasonable.</a:t>
            </a:r>
          </a:p>
          <a:p>
            <a:endParaRPr lang="en-US" dirty="0"/>
          </a:p>
          <a:p>
            <a:r>
              <a:rPr lang="en-US" dirty="0"/>
              <a:t>We need to define minimum thresholds and a first step is: for what?</a:t>
            </a:r>
          </a:p>
          <a:p>
            <a:r>
              <a:rPr lang="en-US" dirty="0"/>
              <a:t>These are identified by the GSA based on consideration of water quality data, impacts on supply wells, federal and state and local  water quality standards, sources of water quality constituents and how these constituents or contaminant plumes might be affected by groundwater basin management, and what they are concerned about in the neighboring basin.</a:t>
            </a:r>
          </a:p>
          <a:p>
            <a:endParaRPr lang="en-US" dirty="0"/>
          </a:p>
          <a:p>
            <a:r>
              <a:rPr lang="en-US" dirty="0"/>
              <a:t>We have honed in on TDS and nitrate; SBCWD tracks a lot of constituents and regulated contaminated sites and the GSP provides documentation; and based on that other constituents like boron or arsenic or iron/manganese are native and not likely to be affected by basin management. Similarly, there are contamination sites being regulated by state agencies and we know where they are and their status.</a:t>
            </a:r>
          </a:p>
          <a:p>
            <a:endParaRPr lang="en-US" dirty="0"/>
          </a:p>
          <a:p>
            <a:r>
              <a:rPr lang="en-US" dirty="0"/>
              <a:t>According to GSP Regulations, we are required to define the minimum threshold in terms of number of supply wells, volume of water (like a contaminant plume) or an isocontour, for example if you could draw a line around a discrete nitrate plume or contaminant plume.</a:t>
            </a:r>
          </a:p>
          <a:p>
            <a:r>
              <a:rPr lang="en-US" dirty="0"/>
              <a:t>For North San Benito, where we are concerned mostly with dispersed loading, the number of supply wells works best.</a:t>
            </a:r>
          </a:p>
        </p:txBody>
      </p:sp>
      <p:sp>
        <p:nvSpPr>
          <p:cNvPr id="4" name="Slide Number Placeholder 3"/>
          <p:cNvSpPr>
            <a:spLocks noGrp="1"/>
          </p:cNvSpPr>
          <p:nvPr>
            <p:ph type="sldNum" sz="quarter" idx="5"/>
          </p:nvPr>
        </p:nvSpPr>
        <p:spPr/>
        <p:txBody>
          <a:bodyPr/>
          <a:lstStyle/>
          <a:p>
            <a:fld id="{5984C8E0-80E6-4916-B6E7-E193659541F1}" type="slidenum">
              <a:rPr lang="en-US" smtClean="0"/>
              <a:t>26</a:t>
            </a:fld>
            <a:endParaRPr lang="en-US" dirty="0"/>
          </a:p>
        </p:txBody>
      </p:sp>
    </p:spTree>
    <p:extLst>
      <p:ext uri="{BB962C8B-B14F-4D97-AF65-F5344CB8AC3E}">
        <p14:creationId xmlns:p14="http://schemas.microsoft.com/office/powerpoint/2010/main" val="26802603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Basin Plan already presents us with criteria that we can use for setting minimum thresholds.</a:t>
            </a:r>
          </a:p>
          <a:p>
            <a:r>
              <a:rPr lang="en-US" dirty="0"/>
              <a:t>General Basin Plan Objectives for TDS and nitrate</a:t>
            </a:r>
          </a:p>
          <a:p>
            <a:r>
              <a:rPr lang="en-US" dirty="0"/>
              <a:t>45 mg/L drinking water standard is highlighted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Basin-specific objectives; these were based on the old subbasins, but we can easily interpret them to apply to our management areas, and provide use with minimum thresholds for TDS.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will return to the other objectives for TDS and nitrate later.</a:t>
            </a:r>
          </a:p>
          <a:p>
            <a:endParaRPr lang="en-US" dirty="0"/>
          </a:p>
        </p:txBody>
      </p:sp>
      <p:sp>
        <p:nvSpPr>
          <p:cNvPr id="4" name="Slide Number Placeholder 3"/>
          <p:cNvSpPr>
            <a:spLocks noGrp="1"/>
          </p:cNvSpPr>
          <p:nvPr>
            <p:ph type="sldNum" sz="quarter" idx="5"/>
          </p:nvPr>
        </p:nvSpPr>
        <p:spPr/>
        <p:txBody>
          <a:bodyPr/>
          <a:lstStyle/>
          <a:p>
            <a:fld id="{5984C8E0-80E6-4916-B6E7-E193659541F1}" type="slidenum">
              <a:rPr lang="en-US" smtClean="0"/>
              <a:t>27</a:t>
            </a:fld>
            <a:endParaRPr lang="en-US" dirty="0"/>
          </a:p>
        </p:txBody>
      </p:sp>
    </p:spTree>
    <p:extLst>
      <p:ext uri="{BB962C8B-B14F-4D97-AF65-F5344CB8AC3E}">
        <p14:creationId xmlns:p14="http://schemas.microsoft.com/office/powerpoint/2010/main" val="28526050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SGMA</a:t>
            </a:r>
            <a:r>
              <a:rPr lang="en-US" dirty="0"/>
              <a:t> requires that we use the best available data and science that we can and we are fortunate to have two distinct data sets to use:</a:t>
            </a:r>
          </a:p>
          <a:p>
            <a:r>
              <a:rPr lang="en-US" dirty="0"/>
              <a:t>District monitored wells</a:t>
            </a:r>
          </a:p>
          <a:p>
            <a:endParaRPr lang="en-US" dirty="0"/>
          </a:p>
          <a:p>
            <a:r>
              <a:rPr lang="en-US" dirty="0"/>
              <a:t>Not all wells shown, but these are indicative of how we can track trends on a frequent basis for TDS and nitrate; other constituents also tracked (see GSP and Annual Report)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District is not responsible for local, private well problems, it does maintain monitoring to detect problems and to provide the scientific information needed to analyze and correct problems that could affect the basin and then monitor the improvement</a:t>
            </a:r>
          </a:p>
          <a:p>
            <a:endParaRPr lang="en-US" dirty="0"/>
          </a:p>
        </p:txBody>
      </p:sp>
      <p:sp>
        <p:nvSpPr>
          <p:cNvPr id="4" name="Slide Number Placeholder 3"/>
          <p:cNvSpPr>
            <a:spLocks noGrp="1"/>
          </p:cNvSpPr>
          <p:nvPr>
            <p:ph type="sldNum" sz="quarter" idx="5"/>
          </p:nvPr>
        </p:nvSpPr>
        <p:spPr/>
        <p:txBody>
          <a:bodyPr/>
          <a:lstStyle/>
          <a:p>
            <a:fld id="{5984C8E0-80E6-4916-B6E7-E193659541F1}" type="slidenum">
              <a:rPr lang="en-US" smtClean="0"/>
              <a:t>28</a:t>
            </a:fld>
            <a:endParaRPr lang="en-US" dirty="0"/>
          </a:p>
        </p:txBody>
      </p:sp>
    </p:spTree>
    <p:extLst>
      <p:ext uri="{BB962C8B-B14F-4D97-AF65-F5344CB8AC3E}">
        <p14:creationId xmlns:p14="http://schemas.microsoft.com/office/powerpoint/2010/main" val="14852405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 monitored wells have been and will be used to respond to exceedances and to protect the basin.</a:t>
            </a:r>
          </a:p>
          <a:p>
            <a:endParaRPr lang="en-US" dirty="0"/>
          </a:p>
          <a:p>
            <a:r>
              <a:rPr lang="en-US" dirty="0"/>
              <a:t>These are actions that will be included in the GSP monitoring program.</a:t>
            </a:r>
          </a:p>
        </p:txBody>
      </p:sp>
      <p:sp>
        <p:nvSpPr>
          <p:cNvPr id="4" name="Slide Number Placeholder 3"/>
          <p:cNvSpPr>
            <a:spLocks noGrp="1"/>
          </p:cNvSpPr>
          <p:nvPr>
            <p:ph type="sldNum" sz="quarter" idx="5"/>
          </p:nvPr>
        </p:nvSpPr>
        <p:spPr/>
        <p:txBody>
          <a:bodyPr/>
          <a:lstStyle/>
          <a:p>
            <a:fld id="{5984C8E0-80E6-4916-B6E7-E193659541F1}" type="slidenum">
              <a:rPr lang="en-US" smtClean="0"/>
              <a:t>29</a:t>
            </a:fld>
            <a:endParaRPr lang="en-US" dirty="0"/>
          </a:p>
        </p:txBody>
      </p:sp>
    </p:spTree>
    <p:extLst>
      <p:ext uri="{BB962C8B-B14F-4D97-AF65-F5344CB8AC3E}">
        <p14:creationId xmlns:p14="http://schemas.microsoft.com/office/powerpoint/2010/main" val="39416516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data set includes the data that are collected and compiled and reviewed every three years; includes District data, Ag Land monitoring and public water supply system data.</a:t>
            </a:r>
          </a:p>
        </p:txBody>
      </p:sp>
      <p:sp>
        <p:nvSpPr>
          <p:cNvPr id="4" name="Slide Number Placeholder 3"/>
          <p:cNvSpPr>
            <a:spLocks noGrp="1"/>
          </p:cNvSpPr>
          <p:nvPr>
            <p:ph type="sldNum" sz="quarter" idx="5"/>
          </p:nvPr>
        </p:nvSpPr>
        <p:spPr/>
        <p:txBody>
          <a:bodyPr/>
          <a:lstStyle/>
          <a:p>
            <a:fld id="{5984C8E0-80E6-4916-B6E7-E193659541F1}" type="slidenum">
              <a:rPr lang="en-US" smtClean="0"/>
              <a:t>30</a:t>
            </a:fld>
            <a:endParaRPr lang="en-US" dirty="0"/>
          </a:p>
        </p:txBody>
      </p:sp>
    </p:spTree>
    <p:extLst>
      <p:ext uri="{BB962C8B-B14F-4D97-AF65-F5344CB8AC3E}">
        <p14:creationId xmlns:p14="http://schemas.microsoft.com/office/powerpoint/2010/main" val="22429123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Measurable objectives are where we would like to be; an objective to reach for.</a:t>
            </a:r>
          </a:p>
          <a:p>
            <a:r>
              <a:rPr lang="en-US" dirty="0"/>
              <a:t>For TDS, we indicate that concentrations above 1,000 or 1,200 are undesirable; with that 500 mg/L would be good.</a:t>
            </a:r>
          </a:p>
          <a:p>
            <a:endParaRPr lang="en-US" dirty="0"/>
          </a:p>
          <a:p>
            <a:r>
              <a:rPr lang="en-US" dirty="0"/>
              <a:t>For Nitrate, the RWQCB has provided us an objective of 22.5 mg/L,  half the drinking water standard, and having concentrations below that would be good.</a:t>
            </a:r>
          </a:p>
        </p:txBody>
      </p:sp>
      <p:sp>
        <p:nvSpPr>
          <p:cNvPr id="4" name="Slide Number Placeholder 3"/>
          <p:cNvSpPr>
            <a:spLocks noGrp="1"/>
          </p:cNvSpPr>
          <p:nvPr>
            <p:ph type="sldNum" sz="quarter" idx="5"/>
          </p:nvPr>
        </p:nvSpPr>
        <p:spPr/>
        <p:txBody>
          <a:bodyPr/>
          <a:lstStyle/>
          <a:p>
            <a:fld id="{5984C8E0-80E6-4916-B6E7-E193659541F1}" type="slidenum">
              <a:rPr lang="en-US" smtClean="0"/>
              <a:t>33</a:t>
            </a:fld>
            <a:endParaRPr lang="en-US" dirty="0"/>
          </a:p>
        </p:txBody>
      </p:sp>
    </p:spTree>
    <p:extLst>
      <p:ext uri="{BB962C8B-B14F-4D97-AF65-F5344CB8AC3E}">
        <p14:creationId xmlns:p14="http://schemas.microsoft.com/office/powerpoint/2010/main" val="1289267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84C8E0-80E6-4916-B6E7-E193659541F1}" type="slidenum">
              <a:rPr lang="en-US" smtClean="0"/>
              <a:t>3</a:t>
            </a:fld>
            <a:endParaRPr lang="en-US" dirty="0"/>
          </a:p>
        </p:txBody>
      </p:sp>
    </p:spTree>
    <p:extLst>
      <p:ext uri="{BB962C8B-B14F-4D97-AF65-F5344CB8AC3E}">
        <p14:creationId xmlns:p14="http://schemas.microsoft.com/office/powerpoint/2010/main" val="28737942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GSA can undertake short term actions to protect quality and provide more understanding</a:t>
            </a:r>
          </a:p>
          <a:p>
            <a:r>
              <a:rPr lang="en-US"/>
              <a:t>And long term management actions to protect and improve quality</a:t>
            </a:r>
            <a:endParaRPr lang="en-US" dirty="0"/>
          </a:p>
        </p:txBody>
      </p:sp>
      <p:sp>
        <p:nvSpPr>
          <p:cNvPr id="4" name="Slide Number Placeholder 3"/>
          <p:cNvSpPr>
            <a:spLocks noGrp="1"/>
          </p:cNvSpPr>
          <p:nvPr>
            <p:ph type="sldNum" sz="quarter" idx="5"/>
          </p:nvPr>
        </p:nvSpPr>
        <p:spPr/>
        <p:txBody>
          <a:bodyPr/>
          <a:lstStyle/>
          <a:p>
            <a:fld id="{5984C8E0-80E6-4916-B6E7-E193659541F1}" type="slidenum">
              <a:rPr lang="en-US" smtClean="0"/>
              <a:t>34</a:t>
            </a:fld>
            <a:endParaRPr lang="en-US" dirty="0"/>
          </a:p>
        </p:txBody>
      </p:sp>
    </p:spTree>
    <p:extLst>
      <p:ext uri="{BB962C8B-B14F-4D97-AF65-F5344CB8AC3E}">
        <p14:creationId xmlns:p14="http://schemas.microsoft.com/office/powerpoint/2010/main" val="20508020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4C8E0-80E6-4916-B6E7-E193659541F1}" type="slidenum">
              <a:rPr lang="en-US" smtClean="0"/>
              <a:t>36</a:t>
            </a:fld>
            <a:endParaRPr lang="en-US" dirty="0"/>
          </a:p>
        </p:txBody>
      </p:sp>
    </p:spTree>
    <p:extLst>
      <p:ext uri="{BB962C8B-B14F-4D97-AF65-F5344CB8AC3E}">
        <p14:creationId xmlns:p14="http://schemas.microsoft.com/office/powerpoint/2010/main" val="33395776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4C8E0-80E6-4916-B6E7-E193659541F1}" type="slidenum">
              <a:rPr lang="en-US" smtClean="0"/>
              <a:t>37</a:t>
            </a:fld>
            <a:endParaRPr lang="en-US" dirty="0"/>
          </a:p>
        </p:txBody>
      </p:sp>
    </p:spTree>
    <p:extLst>
      <p:ext uri="{BB962C8B-B14F-4D97-AF65-F5344CB8AC3E}">
        <p14:creationId xmlns:p14="http://schemas.microsoft.com/office/powerpoint/2010/main" val="3516909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984C8E0-80E6-4916-B6E7-E193659541F1}" type="slidenum">
              <a:rPr lang="en-US" smtClean="0"/>
              <a:t>4</a:t>
            </a:fld>
            <a:endParaRPr lang="en-US" dirty="0"/>
          </a:p>
        </p:txBody>
      </p:sp>
    </p:spTree>
    <p:extLst>
      <p:ext uri="{BB962C8B-B14F-4D97-AF65-F5344CB8AC3E}">
        <p14:creationId xmlns:p14="http://schemas.microsoft.com/office/powerpoint/2010/main" val="2842933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some of the changes were global (pasture, vegetable crop season, bare-soil ET), results were affected throughout the model, not just in Bolsa.</a:t>
            </a:r>
          </a:p>
          <a:p>
            <a:r>
              <a:rPr lang="en-US" dirty="0"/>
              <a:t>The new calibration is just as good as the previous one (statistically and in terms of hydrographs).</a:t>
            </a:r>
          </a:p>
          <a:p>
            <a:endParaRPr lang="en-US" dirty="0"/>
          </a:p>
        </p:txBody>
      </p:sp>
      <p:sp>
        <p:nvSpPr>
          <p:cNvPr id="4" name="Slide Number Placeholder 3"/>
          <p:cNvSpPr>
            <a:spLocks noGrp="1"/>
          </p:cNvSpPr>
          <p:nvPr>
            <p:ph type="sldNum" sz="quarter" idx="5"/>
          </p:nvPr>
        </p:nvSpPr>
        <p:spPr/>
        <p:txBody>
          <a:bodyPr/>
          <a:lstStyle/>
          <a:p>
            <a:fld id="{5984C8E0-80E6-4916-B6E7-E193659541F1}" type="slidenum">
              <a:rPr lang="en-US" smtClean="0"/>
              <a:t>5</a:t>
            </a:fld>
            <a:endParaRPr lang="en-US" dirty="0"/>
          </a:p>
        </p:txBody>
      </p:sp>
    </p:spTree>
    <p:extLst>
      <p:ext uri="{BB962C8B-B14F-4D97-AF65-F5344CB8AC3E}">
        <p14:creationId xmlns:p14="http://schemas.microsoft.com/office/powerpoint/2010/main" val="2387837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Future simulations are now more work than historical ones because all pre- and post-processing has to be done twice, then spliced together.</a:t>
            </a:r>
          </a:p>
        </p:txBody>
      </p:sp>
      <p:sp>
        <p:nvSpPr>
          <p:cNvPr id="4" name="Slide Number Placeholder 3"/>
          <p:cNvSpPr>
            <a:spLocks noGrp="1"/>
          </p:cNvSpPr>
          <p:nvPr>
            <p:ph type="sldNum" sz="quarter" idx="5"/>
          </p:nvPr>
        </p:nvSpPr>
        <p:spPr/>
        <p:txBody>
          <a:bodyPr/>
          <a:lstStyle/>
          <a:p>
            <a:fld id="{5984C8E0-80E6-4916-B6E7-E193659541F1}" type="slidenum">
              <a:rPr lang="en-US" smtClean="0"/>
              <a:t>6</a:t>
            </a:fld>
            <a:endParaRPr lang="en-US" dirty="0"/>
          </a:p>
        </p:txBody>
      </p:sp>
    </p:spTree>
    <p:extLst>
      <p:ext uri="{BB962C8B-B14F-4D97-AF65-F5344CB8AC3E}">
        <p14:creationId xmlns:p14="http://schemas.microsoft.com/office/powerpoint/2010/main" val="360584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84C8E0-80E6-4916-B6E7-E193659541F1}" type="slidenum">
              <a:rPr lang="en-US" smtClean="0"/>
              <a:t>7</a:t>
            </a:fld>
            <a:endParaRPr lang="en-US" dirty="0"/>
          </a:p>
        </p:txBody>
      </p:sp>
    </p:spTree>
    <p:extLst>
      <p:ext uri="{BB962C8B-B14F-4D97-AF65-F5344CB8AC3E}">
        <p14:creationId xmlns:p14="http://schemas.microsoft.com/office/powerpoint/2010/main" val="2569300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50-year water budget averages, select two shorter periods that include major droughts and together = average.</a:t>
            </a:r>
          </a:p>
          <a:p>
            <a:endParaRPr lang="en-US" dirty="0"/>
          </a:p>
        </p:txBody>
      </p:sp>
      <p:sp>
        <p:nvSpPr>
          <p:cNvPr id="4" name="Slide Number Placeholder 3"/>
          <p:cNvSpPr>
            <a:spLocks noGrp="1"/>
          </p:cNvSpPr>
          <p:nvPr>
            <p:ph type="sldNum" sz="quarter" idx="5"/>
          </p:nvPr>
        </p:nvSpPr>
        <p:spPr/>
        <p:txBody>
          <a:bodyPr/>
          <a:lstStyle/>
          <a:p>
            <a:fld id="{5984C8E0-80E6-4916-B6E7-E193659541F1}" type="slidenum">
              <a:rPr lang="en-US" smtClean="0"/>
              <a:t>8</a:t>
            </a:fld>
            <a:endParaRPr lang="en-US" dirty="0"/>
          </a:p>
        </p:txBody>
      </p:sp>
    </p:spTree>
    <p:extLst>
      <p:ext uri="{BB962C8B-B14F-4D97-AF65-F5344CB8AC3E}">
        <p14:creationId xmlns:p14="http://schemas.microsoft.com/office/powerpoint/2010/main" val="1585281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84C8E0-80E6-4916-B6E7-E193659541F1}" type="slidenum">
              <a:rPr lang="en-US" smtClean="0"/>
              <a:t>9</a:t>
            </a:fld>
            <a:endParaRPr lang="en-US" dirty="0"/>
          </a:p>
        </p:txBody>
      </p:sp>
    </p:spTree>
    <p:extLst>
      <p:ext uri="{BB962C8B-B14F-4D97-AF65-F5344CB8AC3E}">
        <p14:creationId xmlns:p14="http://schemas.microsoft.com/office/powerpoint/2010/main" val="250153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46B4B-6EAE-4601-A617-AA5D76D292DE}"/>
              </a:ext>
            </a:extLst>
          </p:cNvPr>
          <p:cNvSpPr>
            <a:spLocks noGrp="1"/>
          </p:cNvSpPr>
          <p:nvPr>
            <p:ph type="ctrTitle"/>
          </p:nvPr>
        </p:nvSpPr>
        <p:spPr>
          <a:xfrm>
            <a:off x="1524000" y="1432560"/>
            <a:ext cx="9144000" cy="1301496"/>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0A191D83-B6DB-4CAC-8CD4-FD063C1EFF41}"/>
              </a:ext>
            </a:extLst>
          </p:cNvPr>
          <p:cNvSpPr>
            <a:spLocks noGrp="1"/>
          </p:cNvSpPr>
          <p:nvPr>
            <p:ph type="subTitle" idx="1" hasCustomPrompt="1"/>
          </p:nvPr>
        </p:nvSpPr>
        <p:spPr>
          <a:xfrm>
            <a:off x="1524000" y="658367"/>
            <a:ext cx="9144000" cy="4663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San Benito County Water District Groundwater Sustainability Agency</a:t>
            </a:r>
          </a:p>
        </p:txBody>
      </p:sp>
      <p:sp>
        <p:nvSpPr>
          <p:cNvPr id="5" name="Footer Placeholder 4">
            <a:extLst>
              <a:ext uri="{FF2B5EF4-FFF2-40B4-BE49-F238E27FC236}">
                <a16:creationId xmlns:a16="http://schemas.microsoft.com/office/drawing/2014/main" id="{FEC96A88-8ADA-4A94-A700-8C42EA8EEF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BCD27C7-B7A0-4922-A440-8EAEBCE646A1}"/>
              </a:ext>
            </a:extLst>
          </p:cNvPr>
          <p:cNvSpPr>
            <a:spLocks noGrp="1"/>
          </p:cNvSpPr>
          <p:nvPr>
            <p:ph type="sldNum" sz="quarter" idx="12"/>
          </p:nvPr>
        </p:nvSpPr>
        <p:spPr/>
        <p:txBody>
          <a:bodyPr/>
          <a:lstStyle/>
          <a:p>
            <a:fld id="{DAD3DCBF-921F-4CAC-AFD7-CC3F4F70CD58}" type="slidenum">
              <a:rPr lang="en-US" smtClean="0"/>
              <a:t>‹#›</a:t>
            </a:fld>
            <a:endParaRPr lang="en-US" dirty="0"/>
          </a:p>
        </p:txBody>
      </p:sp>
    </p:spTree>
    <p:extLst>
      <p:ext uri="{BB962C8B-B14F-4D97-AF65-F5344CB8AC3E}">
        <p14:creationId xmlns:p14="http://schemas.microsoft.com/office/powerpoint/2010/main" val="1361936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1359EE-639F-4981-841D-BD91DC5511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F1E483-26BC-4694-8E6A-CBE1E6599D5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EC4F1B-5CEE-4482-9B18-4E25768A3493}"/>
              </a:ext>
            </a:extLst>
          </p:cNvPr>
          <p:cNvSpPr>
            <a:spLocks noGrp="1"/>
          </p:cNvSpPr>
          <p:nvPr>
            <p:ph type="dt" sz="half" idx="10"/>
          </p:nvPr>
        </p:nvSpPr>
        <p:spPr/>
        <p:txBody>
          <a:bodyPr/>
          <a:lstStyle/>
          <a:p>
            <a:fld id="{53D9E6AB-4C4A-4BC5-801E-6267563DD49B}" type="datetime1">
              <a:rPr lang="en-US" smtClean="0"/>
              <a:t>1/10/2020</a:t>
            </a:fld>
            <a:endParaRPr lang="en-US" dirty="0"/>
          </a:p>
        </p:txBody>
      </p:sp>
      <p:sp>
        <p:nvSpPr>
          <p:cNvPr id="5" name="Footer Placeholder 4">
            <a:extLst>
              <a:ext uri="{FF2B5EF4-FFF2-40B4-BE49-F238E27FC236}">
                <a16:creationId xmlns:a16="http://schemas.microsoft.com/office/drawing/2014/main" id="{398A93E3-0E10-45BA-A531-43214CD8B4A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ABD004E-EAA4-403D-B74D-D49AB52ABCA6}"/>
              </a:ext>
            </a:extLst>
          </p:cNvPr>
          <p:cNvSpPr>
            <a:spLocks noGrp="1"/>
          </p:cNvSpPr>
          <p:nvPr>
            <p:ph type="sldNum" sz="quarter" idx="12"/>
          </p:nvPr>
        </p:nvSpPr>
        <p:spPr/>
        <p:txBody>
          <a:bodyPr/>
          <a:lstStyle/>
          <a:p>
            <a:fld id="{DAD3DCBF-921F-4CAC-AFD7-CC3F4F70CD58}" type="slidenum">
              <a:rPr lang="en-US" smtClean="0"/>
              <a:t>‹#›</a:t>
            </a:fld>
            <a:endParaRPr lang="en-US" dirty="0"/>
          </a:p>
        </p:txBody>
      </p:sp>
    </p:spTree>
    <p:extLst>
      <p:ext uri="{BB962C8B-B14F-4D97-AF65-F5344CB8AC3E}">
        <p14:creationId xmlns:p14="http://schemas.microsoft.com/office/powerpoint/2010/main" val="1931341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68014-C5B0-4D33-BC9D-18615D3FA9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54704F-A1BA-4F1E-B997-24A1962E80E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9497DB-4438-4D91-A5E4-90C52D28CADA}"/>
              </a:ext>
            </a:extLst>
          </p:cNvPr>
          <p:cNvSpPr>
            <a:spLocks noGrp="1"/>
          </p:cNvSpPr>
          <p:nvPr>
            <p:ph type="dt" sz="half" idx="10"/>
          </p:nvPr>
        </p:nvSpPr>
        <p:spPr/>
        <p:txBody>
          <a:bodyPr/>
          <a:lstStyle/>
          <a:p>
            <a:fld id="{988BB6B1-7DFB-4469-8303-0C5343286F63}" type="datetime1">
              <a:rPr lang="en-US" smtClean="0"/>
              <a:t>1/10/2020</a:t>
            </a:fld>
            <a:endParaRPr lang="en-US" dirty="0"/>
          </a:p>
        </p:txBody>
      </p:sp>
      <p:sp>
        <p:nvSpPr>
          <p:cNvPr id="5" name="Footer Placeholder 4">
            <a:extLst>
              <a:ext uri="{FF2B5EF4-FFF2-40B4-BE49-F238E27FC236}">
                <a16:creationId xmlns:a16="http://schemas.microsoft.com/office/drawing/2014/main" id="{FD53EC53-1A73-4A28-AC6C-08B9BC0C82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AFFB83-4656-4CFE-B0FB-1ED09D02CCA4}"/>
              </a:ext>
            </a:extLst>
          </p:cNvPr>
          <p:cNvSpPr>
            <a:spLocks noGrp="1"/>
          </p:cNvSpPr>
          <p:nvPr>
            <p:ph type="sldNum" sz="quarter" idx="12"/>
          </p:nvPr>
        </p:nvSpPr>
        <p:spPr/>
        <p:txBody>
          <a:bodyPr/>
          <a:lstStyle/>
          <a:p>
            <a:fld id="{DAD3DCBF-921F-4CAC-AFD7-CC3F4F70CD58}" type="slidenum">
              <a:rPr lang="en-US" smtClean="0"/>
              <a:t>‹#›</a:t>
            </a:fld>
            <a:endParaRPr lang="en-US" dirty="0"/>
          </a:p>
        </p:txBody>
      </p:sp>
    </p:spTree>
    <p:extLst>
      <p:ext uri="{BB962C8B-B14F-4D97-AF65-F5344CB8AC3E}">
        <p14:creationId xmlns:p14="http://schemas.microsoft.com/office/powerpoint/2010/main" val="605519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B9C8C-7CEB-4FB6-96E5-FE62B6DBF3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D5362D-7E6F-4AC8-B660-C1951B6B00FD}"/>
              </a:ext>
            </a:extLst>
          </p:cNvPr>
          <p:cNvSpPr>
            <a:spLocks noGrp="1"/>
          </p:cNvSpPr>
          <p:nvPr>
            <p:ph sz="half" idx="1"/>
          </p:nvPr>
        </p:nvSpPr>
        <p:spPr>
          <a:xfrm>
            <a:off x="838200" y="1825625"/>
            <a:ext cx="5181600" cy="38436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46908E-51A1-4D9E-9E26-EBE794530F5B}"/>
              </a:ext>
            </a:extLst>
          </p:cNvPr>
          <p:cNvSpPr>
            <a:spLocks noGrp="1"/>
          </p:cNvSpPr>
          <p:nvPr>
            <p:ph sz="half" idx="2"/>
          </p:nvPr>
        </p:nvSpPr>
        <p:spPr>
          <a:xfrm>
            <a:off x="6172200" y="1825625"/>
            <a:ext cx="6019800" cy="37420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F329A5-2619-4CF0-AC65-08127C261DAE}"/>
              </a:ext>
            </a:extLst>
          </p:cNvPr>
          <p:cNvSpPr>
            <a:spLocks noGrp="1"/>
          </p:cNvSpPr>
          <p:nvPr>
            <p:ph type="dt" sz="half" idx="10"/>
          </p:nvPr>
        </p:nvSpPr>
        <p:spPr/>
        <p:txBody>
          <a:bodyPr/>
          <a:lstStyle/>
          <a:p>
            <a:fld id="{A60EC32E-523B-4DDA-821D-27EF86C47301}" type="datetime1">
              <a:rPr lang="en-US" smtClean="0"/>
              <a:t>1/10/2020</a:t>
            </a:fld>
            <a:endParaRPr lang="en-US" dirty="0"/>
          </a:p>
        </p:txBody>
      </p:sp>
      <p:sp>
        <p:nvSpPr>
          <p:cNvPr id="6" name="Footer Placeholder 5">
            <a:extLst>
              <a:ext uri="{FF2B5EF4-FFF2-40B4-BE49-F238E27FC236}">
                <a16:creationId xmlns:a16="http://schemas.microsoft.com/office/drawing/2014/main" id="{AB84107A-729C-4EA0-9BA9-D12A74B616F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A0CC7F8-FDE4-49E2-96EC-B9A942B2423E}"/>
              </a:ext>
            </a:extLst>
          </p:cNvPr>
          <p:cNvSpPr>
            <a:spLocks noGrp="1"/>
          </p:cNvSpPr>
          <p:nvPr>
            <p:ph type="sldNum" sz="quarter" idx="12"/>
          </p:nvPr>
        </p:nvSpPr>
        <p:spPr/>
        <p:txBody>
          <a:bodyPr/>
          <a:lstStyle/>
          <a:p>
            <a:fld id="{DAD3DCBF-921F-4CAC-AFD7-CC3F4F70CD58}" type="slidenum">
              <a:rPr lang="en-US" smtClean="0"/>
              <a:t>‹#›</a:t>
            </a:fld>
            <a:endParaRPr lang="en-US" dirty="0"/>
          </a:p>
        </p:txBody>
      </p:sp>
    </p:spTree>
    <p:extLst>
      <p:ext uri="{BB962C8B-B14F-4D97-AF65-F5344CB8AC3E}">
        <p14:creationId xmlns:p14="http://schemas.microsoft.com/office/powerpoint/2010/main" val="2302287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20732-27BE-463E-ADD0-FA651FAE6B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675F78-4AE1-4F26-AE61-970D82EE1C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DC46387-D95C-446D-A866-F6290A591E8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9F8C6D-43E2-4F75-9C17-E240E97C34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AE25C1B-7B3F-4B3F-B130-4C85117886C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563B2C-2A1B-4C59-AA65-A8B313DF721D}"/>
              </a:ext>
            </a:extLst>
          </p:cNvPr>
          <p:cNvSpPr>
            <a:spLocks noGrp="1"/>
          </p:cNvSpPr>
          <p:nvPr>
            <p:ph type="dt" sz="half" idx="10"/>
          </p:nvPr>
        </p:nvSpPr>
        <p:spPr/>
        <p:txBody>
          <a:bodyPr/>
          <a:lstStyle/>
          <a:p>
            <a:fld id="{9D3D3992-FD1D-43F7-AA2F-5B5FB5C84004}" type="datetime1">
              <a:rPr lang="en-US" smtClean="0"/>
              <a:t>1/10/2020</a:t>
            </a:fld>
            <a:endParaRPr lang="en-US" dirty="0"/>
          </a:p>
        </p:txBody>
      </p:sp>
      <p:sp>
        <p:nvSpPr>
          <p:cNvPr id="8" name="Footer Placeholder 7">
            <a:extLst>
              <a:ext uri="{FF2B5EF4-FFF2-40B4-BE49-F238E27FC236}">
                <a16:creationId xmlns:a16="http://schemas.microsoft.com/office/drawing/2014/main" id="{3FF5A631-FA0C-46E8-B095-57AAF57C5F8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8C77043-9484-4193-BE48-527AA950F9F9}"/>
              </a:ext>
            </a:extLst>
          </p:cNvPr>
          <p:cNvSpPr>
            <a:spLocks noGrp="1"/>
          </p:cNvSpPr>
          <p:nvPr>
            <p:ph type="sldNum" sz="quarter" idx="12"/>
          </p:nvPr>
        </p:nvSpPr>
        <p:spPr/>
        <p:txBody>
          <a:bodyPr/>
          <a:lstStyle/>
          <a:p>
            <a:fld id="{DAD3DCBF-921F-4CAC-AFD7-CC3F4F70CD58}" type="slidenum">
              <a:rPr lang="en-US" smtClean="0"/>
              <a:t>‹#›</a:t>
            </a:fld>
            <a:endParaRPr lang="en-US" dirty="0"/>
          </a:p>
        </p:txBody>
      </p:sp>
    </p:spTree>
    <p:extLst>
      <p:ext uri="{BB962C8B-B14F-4D97-AF65-F5344CB8AC3E}">
        <p14:creationId xmlns:p14="http://schemas.microsoft.com/office/powerpoint/2010/main" val="239944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49E3-5D9A-4104-8FC2-33B566F633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36BA6C-3E93-462E-8E04-5015A3169BA9}"/>
              </a:ext>
            </a:extLst>
          </p:cNvPr>
          <p:cNvSpPr>
            <a:spLocks noGrp="1"/>
          </p:cNvSpPr>
          <p:nvPr>
            <p:ph type="dt" sz="half" idx="10"/>
          </p:nvPr>
        </p:nvSpPr>
        <p:spPr/>
        <p:txBody>
          <a:bodyPr/>
          <a:lstStyle/>
          <a:p>
            <a:fld id="{15947A22-4766-4DE6-A4A9-49BD27ABB718}" type="datetime1">
              <a:rPr lang="en-US" smtClean="0"/>
              <a:t>1/10/2020</a:t>
            </a:fld>
            <a:endParaRPr lang="en-US" dirty="0"/>
          </a:p>
        </p:txBody>
      </p:sp>
      <p:sp>
        <p:nvSpPr>
          <p:cNvPr id="4" name="Footer Placeholder 3">
            <a:extLst>
              <a:ext uri="{FF2B5EF4-FFF2-40B4-BE49-F238E27FC236}">
                <a16:creationId xmlns:a16="http://schemas.microsoft.com/office/drawing/2014/main" id="{CA9642A9-ECAE-49C7-9884-39D49EF6903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18BD1A9-E1B2-47DC-8F07-09630CA8E552}"/>
              </a:ext>
            </a:extLst>
          </p:cNvPr>
          <p:cNvSpPr>
            <a:spLocks noGrp="1"/>
          </p:cNvSpPr>
          <p:nvPr>
            <p:ph type="sldNum" sz="quarter" idx="12"/>
          </p:nvPr>
        </p:nvSpPr>
        <p:spPr/>
        <p:txBody>
          <a:bodyPr/>
          <a:lstStyle/>
          <a:p>
            <a:fld id="{DAD3DCBF-921F-4CAC-AFD7-CC3F4F70CD58}" type="slidenum">
              <a:rPr lang="en-US" smtClean="0"/>
              <a:t>‹#›</a:t>
            </a:fld>
            <a:endParaRPr lang="en-US" dirty="0"/>
          </a:p>
        </p:txBody>
      </p:sp>
    </p:spTree>
    <p:extLst>
      <p:ext uri="{BB962C8B-B14F-4D97-AF65-F5344CB8AC3E}">
        <p14:creationId xmlns:p14="http://schemas.microsoft.com/office/powerpoint/2010/main" val="2535007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D48E51-C40E-463F-9E7D-2107E85AF28A}"/>
              </a:ext>
            </a:extLst>
          </p:cNvPr>
          <p:cNvSpPr>
            <a:spLocks noGrp="1"/>
          </p:cNvSpPr>
          <p:nvPr>
            <p:ph type="dt" sz="half" idx="10"/>
          </p:nvPr>
        </p:nvSpPr>
        <p:spPr/>
        <p:txBody>
          <a:bodyPr/>
          <a:lstStyle/>
          <a:p>
            <a:fld id="{1EE79AF1-D406-4738-8C26-122149890B1F}" type="datetime1">
              <a:rPr lang="en-US" smtClean="0"/>
              <a:t>1/10/2020</a:t>
            </a:fld>
            <a:endParaRPr lang="en-US" dirty="0"/>
          </a:p>
        </p:txBody>
      </p:sp>
      <p:sp>
        <p:nvSpPr>
          <p:cNvPr id="3" name="Footer Placeholder 2">
            <a:extLst>
              <a:ext uri="{FF2B5EF4-FFF2-40B4-BE49-F238E27FC236}">
                <a16:creationId xmlns:a16="http://schemas.microsoft.com/office/drawing/2014/main" id="{B4FBC924-DA88-4842-A16B-1CE74DFC15C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8E9CD4A-7647-488D-83BF-CA48C8AAA07E}"/>
              </a:ext>
            </a:extLst>
          </p:cNvPr>
          <p:cNvSpPr>
            <a:spLocks noGrp="1"/>
          </p:cNvSpPr>
          <p:nvPr>
            <p:ph type="sldNum" sz="quarter" idx="12"/>
          </p:nvPr>
        </p:nvSpPr>
        <p:spPr/>
        <p:txBody>
          <a:bodyPr/>
          <a:lstStyle/>
          <a:p>
            <a:fld id="{DAD3DCBF-921F-4CAC-AFD7-CC3F4F70CD58}" type="slidenum">
              <a:rPr lang="en-US" smtClean="0"/>
              <a:t>‹#›</a:t>
            </a:fld>
            <a:endParaRPr lang="en-US" dirty="0"/>
          </a:p>
        </p:txBody>
      </p:sp>
    </p:spTree>
    <p:extLst>
      <p:ext uri="{BB962C8B-B14F-4D97-AF65-F5344CB8AC3E}">
        <p14:creationId xmlns:p14="http://schemas.microsoft.com/office/powerpoint/2010/main" val="3716999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C9409-0594-4972-A3EF-DDD807DB7C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3A84D5-7D0F-4199-BCEA-45BC316A59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94F767-5C2F-4937-B8FC-25C94B5822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5C8ECB-494A-4FEB-A450-3FC361685DB5}"/>
              </a:ext>
            </a:extLst>
          </p:cNvPr>
          <p:cNvSpPr>
            <a:spLocks noGrp="1"/>
          </p:cNvSpPr>
          <p:nvPr>
            <p:ph type="dt" sz="half" idx="10"/>
          </p:nvPr>
        </p:nvSpPr>
        <p:spPr/>
        <p:txBody>
          <a:bodyPr/>
          <a:lstStyle/>
          <a:p>
            <a:fld id="{22606FA5-84E3-442A-A4D6-2BB0BEAA724A}" type="datetime1">
              <a:rPr lang="en-US" smtClean="0"/>
              <a:t>1/10/2020</a:t>
            </a:fld>
            <a:endParaRPr lang="en-US" dirty="0"/>
          </a:p>
        </p:txBody>
      </p:sp>
      <p:sp>
        <p:nvSpPr>
          <p:cNvPr id="6" name="Footer Placeholder 5">
            <a:extLst>
              <a:ext uri="{FF2B5EF4-FFF2-40B4-BE49-F238E27FC236}">
                <a16:creationId xmlns:a16="http://schemas.microsoft.com/office/drawing/2014/main" id="{D752EE16-E050-4648-85EB-2E5A7294610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973AA47-9DDD-49B5-9A82-27DF9C77AEC1}"/>
              </a:ext>
            </a:extLst>
          </p:cNvPr>
          <p:cNvSpPr>
            <a:spLocks noGrp="1"/>
          </p:cNvSpPr>
          <p:nvPr>
            <p:ph type="sldNum" sz="quarter" idx="12"/>
          </p:nvPr>
        </p:nvSpPr>
        <p:spPr/>
        <p:txBody>
          <a:bodyPr/>
          <a:lstStyle/>
          <a:p>
            <a:fld id="{DAD3DCBF-921F-4CAC-AFD7-CC3F4F70CD58}" type="slidenum">
              <a:rPr lang="en-US" smtClean="0"/>
              <a:t>‹#›</a:t>
            </a:fld>
            <a:endParaRPr lang="en-US" dirty="0"/>
          </a:p>
        </p:txBody>
      </p:sp>
    </p:spTree>
    <p:extLst>
      <p:ext uri="{BB962C8B-B14F-4D97-AF65-F5344CB8AC3E}">
        <p14:creationId xmlns:p14="http://schemas.microsoft.com/office/powerpoint/2010/main" val="2533187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C6CE2-6A39-4A84-AC1A-18EA62E5CD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7772B6-06A5-4DCE-AC9B-2FF8F40356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C85A61C-8A5B-481A-AC34-BFA00C3CD2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65EE84-6158-4F10-B879-616C635E5587}"/>
              </a:ext>
            </a:extLst>
          </p:cNvPr>
          <p:cNvSpPr>
            <a:spLocks noGrp="1"/>
          </p:cNvSpPr>
          <p:nvPr>
            <p:ph type="dt" sz="half" idx="10"/>
          </p:nvPr>
        </p:nvSpPr>
        <p:spPr/>
        <p:txBody>
          <a:bodyPr/>
          <a:lstStyle/>
          <a:p>
            <a:fld id="{DF4604FE-FBE4-4D60-B98A-9EBA28C3A15E}" type="datetime1">
              <a:rPr lang="en-US" smtClean="0"/>
              <a:t>1/10/2020</a:t>
            </a:fld>
            <a:endParaRPr lang="en-US" dirty="0"/>
          </a:p>
        </p:txBody>
      </p:sp>
      <p:sp>
        <p:nvSpPr>
          <p:cNvPr id="6" name="Footer Placeholder 5">
            <a:extLst>
              <a:ext uri="{FF2B5EF4-FFF2-40B4-BE49-F238E27FC236}">
                <a16:creationId xmlns:a16="http://schemas.microsoft.com/office/drawing/2014/main" id="{CF6585D2-6F84-48A2-9B98-B3A8BDD33E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BE50EDF-E295-4B1E-9297-41527EBDD803}"/>
              </a:ext>
            </a:extLst>
          </p:cNvPr>
          <p:cNvSpPr>
            <a:spLocks noGrp="1"/>
          </p:cNvSpPr>
          <p:nvPr>
            <p:ph type="sldNum" sz="quarter" idx="12"/>
          </p:nvPr>
        </p:nvSpPr>
        <p:spPr/>
        <p:txBody>
          <a:bodyPr/>
          <a:lstStyle/>
          <a:p>
            <a:fld id="{DAD3DCBF-921F-4CAC-AFD7-CC3F4F70CD58}" type="slidenum">
              <a:rPr lang="en-US" smtClean="0"/>
              <a:t>‹#›</a:t>
            </a:fld>
            <a:endParaRPr lang="en-US" dirty="0"/>
          </a:p>
        </p:txBody>
      </p:sp>
    </p:spTree>
    <p:extLst>
      <p:ext uri="{BB962C8B-B14F-4D97-AF65-F5344CB8AC3E}">
        <p14:creationId xmlns:p14="http://schemas.microsoft.com/office/powerpoint/2010/main" val="2229531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8FE5E-2DB4-450F-A36E-B8F72B7B01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B6785D-052D-44C7-A88C-FE5DF5B6607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F639B8-6DE2-4F98-8500-767D8CD885A2}"/>
              </a:ext>
            </a:extLst>
          </p:cNvPr>
          <p:cNvSpPr>
            <a:spLocks noGrp="1"/>
          </p:cNvSpPr>
          <p:nvPr>
            <p:ph type="dt" sz="half" idx="10"/>
          </p:nvPr>
        </p:nvSpPr>
        <p:spPr/>
        <p:txBody>
          <a:bodyPr/>
          <a:lstStyle/>
          <a:p>
            <a:fld id="{370F462B-CEC3-4888-B0B0-A62536A904DE}" type="datetime1">
              <a:rPr lang="en-US" smtClean="0"/>
              <a:t>1/10/2020</a:t>
            </a:fld>
            <a:endParaRPr lang="en-US" dirty="0"/>
          </a:p>
        </p:txBody>
      </p:sp>
      <p:sp>
        <p:nvSpPr>
          <p:cNvPr id="5" name="Footer Placeholder 4">
            <a:extLst>
              <a:ext uri="{FF2B5EF4-FFF2-40B4-BE49-F238E27FC236}">
                <a16:creationId xmlns:a16="http://schemas.microsoft.com/office/drawing/2014/main" id="{4528F0A6-6A5B-46CC-A542-69BA6F8BDC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6BE9FA7-C879-48C2-A061-BCC5D8050D56}"/>
              </a:ext>
            </a:extLst>
          </p:cNvPr>
          <p:cNvSpPr>
            <a:spLocks noGrp="1"/>
          </p:cNvSpPr>
          <p:nvPr>
            <p:ph type="sldNum" sz="quarter" idx="12"/>
          </p:nvPr>
        </p:nvSpPr>
        <p:spPr/>
        <p:txBody>
          <a:bodyPr/>
          <a:lstStyle/>
          <a:p>
            <a:fld id="{DAD3DCBF-921F-4CAC-AFD7-CC3F4F70CD58}" type="slidenum">
              <a:rPr lang="en-US" smtClean="0"/>
              <a:t>‹#›</a:t>
            </a:fld>
            <a:endParaRPr lang="en-US" dirty="0"/>
          </a:p>
        </p:txBody>
      </p:sp>
    </p:spTree>
    <p:extLst>
      <p:ext uri="{BB962C8B-B14F-4D97-AF65-F5344CB8AC3E}">
        <p14:creationId xmlns:p14="http://schemas.microsoft.com/office/powerpoint/2010/main" val="284233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microsoft.com/office/2007/relationships/hdphoto" Target="../media/hdphoto2.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1ECF7"/>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FFD6E2-CAEC-46C0-9DAA-CA113B6C46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51A164-5E2E-4D28-8DD9-93AEFF96F2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7F9916-7A9A-4578-A8B4-67F22C4F09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C9E6B-46FC-4A00-8C6E-389AA81FD535}" type="datetime1">
              <a:rPr lang="en-US" smtClean="0"/>
              <a:t>1/10/2020</a:t>
            </a:fld>
            <a:endParaRPr lang="en-US" dirty="0"/>
          </a:p>
        </p:txBody>
      </p:sp>
      <p:sp>
        <p:nvSpPr>
          <p:cNvPr id="5" name="Footer Placeholder 4">
            <a:extLst>
              <a:ext uri="{FF2B5EF4-FFF2-40B4-BE49-F238E27FC236}">
                <a16:creationId xmlns:a16="http://schemas.microsoft.com/office/drawing/2014/main" id="{43F4A11D-9F0C-4A98-9324-3B654C386A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F623F34-3080-4467-A44F-9E7D163C77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3DCBF-921F-4CAC-AFD7-CC3F4F70CD58}" type="slidenum">
              <a:rPr lang="en-US" smtClean="0"/>
              <a:t>‹#›</a:t>
            </a:fld>
            <a:endParaRPr lang="en-US" dirty="0"/>
          </a:p>
        </p:txBody>
      </p:sp>
      <p:pic>
        <p:nvPicPr>
          <p:cNvPr id="7" name="Picture 6">
            <a:extLst>
              <a:ext uri="{FF2B5EF4-FFF2-40B4-BE49-F238E27FC236}">
                <a16:creationId xmlns:a16="http://schemas.microsoft.com/office/drawing/2014/main" id="{08353FBA-19CA-46A4-9FF0-B97D597A7B4C}"/>
              </a:ext>
            </a:extLst>
          </p:cNvPr>
          <p:cNvPicPr>
            <a:picLocks noChangeAspect="1"/>
          </p:cNvPicPr>
          <p:nvPr userDrawn="1"/>
        </p:nvPicPr>
        <p:blipFill rotWithShape="1">
          <a:blip r:embed="rId12" cstate="screen">
            <a:extLst>
              <a:ext uri="{BEBA8EAE-BF5A-486C-A8C5-ECC9F3942E4B}">
                <a14:imgProps xmlns:a14="http://schemas.microsoft.com/office/drawing/2010/main">
                  <a14:imgLayer r:embed="rId13">
                    <a14:imgEffect>
                      <a14:artisticPaintBrush/>
                    </a14:imgEffect>
                    <a14:imgEffect>
                      <a14:saturation sat="66000"/>
                    </a14:imgEffect>
                  </a14:imgLayer>
                </a14:imgProps>
              </a:ext>
              <a:ext uri="{28A0092B-C50C-407E-A947-70E740481C1C}">
                <a14:useLocalDpi xmlns:a14="http://schemas.microsoft.com/office/drawing/2010/main"/>
              </a:ext>
            </a:extLst>
          </a:blip>
          <a:srcRect/>
          <a:stretch/>
        </p:blipFill>
        <p:spPr>
          <a:xfrm>
            <a:off x="1" y="5038603"/>
            <a:ext cx="12191999" cy="1819397"/>
          </a:xfrm>
          <a:prstGeom prst="rect">
            <a:avLst/>
          </a:prstGeom>
        </p:spPr>
      </p:pic>
      <p:pic>
        <p:nvPicPr>
          <p:cNvPr id="9" name="Picture 8">
            <a:extLst>
              <a:ext uri="{FF2B5EF4-FFF2-40B4-BE49-F238E27FC236}">
                <a16:creationId xmlns:a16="http://schemas.microsoft.com/office/drawing/2014/main" id="{6450F394-F3E1-401B-A6F5-13CB17C3752B}"/>
              </a:ext>
            </a:extLst>
          </p:cNvPr>
          <p:cNvPicPr>
            <a:picLocks noChangeAspect="1"/>
          </p:cNvPicPr>
          <p:nvPr userDrawn="1"/>
        </p:nvPicPr>
        <p:blipFill>
          <a:blip r:embed="rId14" cstate="screen">
            <a:extLst>
              <a:ext uri="{BEBA8EAE-BF5A-486C-A8C5-ECC9F3942E4B}">
                <a14:imgProps xmlns:a14="http://schemas.microsoft.com/office/drawing/2010/main">
                  <a14:imgLayer r:embed="rId15">
                    <a14:imgEffect>
                      <a14:backgroundRemoval t="5167" b="90000" l="939" r="98358">
                        <a14:foregroundMark x1="6523" y1="5833" x2="6523" y2="5833"/>
                        <a14:foregroundMark x1="6664" y1="7500" x2="6664" y2="7500"/>
                        <a14:foregroundMark x1="7321" y1="22500" x2="7321" y2="22500"/>
                        <a14:foregroundMark x1="7133" y1="53000" x2="7133" y2="53000"/>
                        <a14:foregroundMark x1="1032" y1="5333" x2="1032" y2="5333"/>
                        <a14:foregroundMark x1="20131" y1="5833" x2="20131" y2="5833"/>
                        <a14:foregroundMark x1="34350" y1="6333" x2="34350" y2="6333"/>
                        <a14:foregroundMark x1="38292" y1="5333" x2="38292" y2="5333"/>
                        <a14:foregroundMark x1="39700" y1="7000" x2="39700" y2="7000"/>
                        <a14:foregroundMark x1="43595" y1="17000" x2="43595" y2="17000"/>
                        <a14:foregroundMark x1="52651" y1="7000" x2="52651" y2="7000"/>
                        <a14:foregroundMark x1="58282" y1="9167" x2="58282" y2="9167"/>
                        <a14:foregroundMark x1="61896" y1="22500" x2="61896" y2="22500"/>
                        <a14:foregroundMark x1="62037" y1="24667" x2="62037" y2="24667"/>
                        <a14:foregroundMark x1="3238" y1="86333" x2="3238" y2="86333"/>
                        <a14:foregroundMark x1="3097" y1="86333" x2="3097" y2="86333"/>
                        <a14:foregroundMark x1="3097" y1="86333" x2="3097" y2="86333"/>
                        <a14:foregroundMark x1="3097" y1="87500" x2="3097" y2="87500"/>
                        <a14:foregroundMark x1="16237" y1="85333" x2="16237" y2="85333"/>
                        <a14:foregroundMark x1="16237" y1="85333" x2="16237" y2="85333"/>
                        <a14:foregroundMark x1="23745" y1="78000" x2="23745" y2="78000"/>
                        <a14:foregroundMark x1="23745" y1="78000" x2="23745" y2="78000"/>
                        <a14:foregroundMark x1="30924" y1="84167" x2="30924" y2="84167"/>
                        <a14:foregroundMark x1="30924" y1="84167" x2="30924" y2="84167"/>
                        <a14:foregroundMark x1="40450" y1="80333" x2="40450" y2="80333"/>
                        <a14:foregroundMark x1="40450" y1="80333" x2="40450" y2="80333"/>
                        <a14:foregroundMark x1="52182" y1="77000" x2="52182" y2="77000"/>
                        <a14:foregroundMark x1="62037" y1="82000" x2="62037" y2="82000"/>
                        <a14:foregroundMark x1="61755" y1="82000" x2="61755" y2="82000"/>
                        <a14:foregroundMark x1="58470" y1="80333" x2="58470" y2="80333"/>
                        <a14:foregroundMark x1="71610" y1="80833" x2="71610" y2="80833"/>
                        <a14:foregroundMark x1="80197" y1="77500" x2="80197" y2="77500"/>
                        <a14:foregroundMark x1="88034" y1="77000" x2="88034" y2="77000"/>
                        <a14:foregroundMark x1="94744" y1="79167" x2="94744" y2="79167"/>
                        <a14:foregroundMark x1="94603" y1="80833" x2="94603" y2="80833"/>
                        <a14:foregroundMark x1="94744" y1="84667" x2="94744" y2="84667"/>
                        <a14:foregroundMark x1="98358" y1="78667" x2="98358" y2="78667"/>
                        <a14:foregroundMark x1="94603" y1="15833" x2="94603" y2="15833"/>
                        <a14:foregroundMark x1="77710" y1="8000" x2="77710" y2="8000"/>
                        <a14:foregroundMark x1="74707" y1="9167" x2="74707" y2="9167"/>
                        <a14:foregroundMark x1="70671" y1="12500" x2="78320" y2="10333"/>
                        <a14:foregroundMark x1="78320" y1="10333" x2="88785" y2="15333"/>
                        <a14:foregroundMark x1="71750" y1="48000" x2="92726" y2="40333"/>
                        <a14:foregroundMark x1="92726" y1="40333" x2="92726" y2="40333"/>
                        <a14:foregroundMark x1="73017" y1="32000" x2="90474" y2="52000"/>
                        <a14:foregroundMark x1="90474" y1="52000" x2="91459" y2="51333"/>
                        <a14:foregroundMark x1="95824" y1="54167" x2="79962" y2="59333"/>
                        <a14:foregroundMark x1="79962" y1="59333" x2="71610" y2="55333"/>
                        <a14:foregroundMark x1="16847" y1="12000" x2="16847" y2="12000"/>
                        <a14:foregroundMark x1="14829" y1="20333" x2="14829" y2="20333"/>
                        <a14:foregroundMark x1="14172" y1="30833" x2="14172" y2="30833"/>
                        <a14:foregroundMark x1="14172" y1="43667" x2="14172" y2="43667"/>
                        <a14:foregroundMark x1="27030" y1="16333" x2="27030" y2="16333"/>
                        <a14:foregroundMark x1="44533" y1="87000" x2="44533" y2="87000"/>
                        <a14:foregroundMark x1="65791" y1="83000" x2="65791" y2="83000"/>
                      </a14:backgroundRemoval>
                    </a14:imgEffect>
                  </a14:imgLayer>
                </a14:imgProps>
              </a:ext>
              <a:ext uri="{28A0092B-C50C-407E-A947-70E740481C1C}">
                <a14:useLocalDpi xmlns:a14="http://schemas.microsoft.com/office/drawing/2010/main"/>
              </a:ext>
            </a:extLst>
          </a:blip>
          <a:stretch>
            <a:fillRect/>
          </a:stretch>
        </p:blipFill>
        <p:spPr>
          <a:xfrm>
            <a:off x="157480" y="6093008"/>
            <a:ext cx="1972961" cy="555503"/>
          </a:xfrm>
          <a:prstGeom prst="rect">
            <a:avLst/>
          </a:prstGeom>
          <a:effectLst>
            <a:glow rad="304800">
              <a:schemeClr val="bg1">
                <a:alpha val="62000"/>
              </a:schemeClr>
            </a:glow>
          </a:effectLst>
        </p:spPr>
      </p:pic>
    </p:spTree>
    <p:extLst>
      <p:ext uri="{BB962C8B-B14F-4D97-AF65-F5344CB8AC3E}">
        <p14:creationId xmlns:p14="http://schemas.microsoft.com/office/powerpoint/2010/main" val="3935028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1ECF7"/>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FB0A16-4F81-4980-8000-C62049F8537D}"/>
              </a:ext>
            </a:extLst>
          </p:cNvPr>
          <p:cNvSpPr>
            <a:spLocks noGrp="1"/>
          </p:cNvSpPr>
          <p:nvPr>
            <p:ph type="ctrTitle"/>
          </p:nvPr>
        </p:nvSpPr>
        <p:spPr/>
        <p:txBody>
          <a:bodyPr>
            <a:normAutofit fontScale="90000"/>
          </a:bodyPr>
          <a:lstStyle/>
          <a:p>
            <a:r>
              <a:rPr lang="en-US" b="1" dirty="0"/>
              <a:t>Technical Advisory Committee</a:t>
            </a:r>
          </a:p>
        </p:txBody>
      </p:sp>
      <p:sp>
        <p:nvSpPr>
          <p:cNvPr id="6" name="TextBox 5">
            <a:extLst>
              <a:ext uri="{FF2B5EF4-FFF2-40B4-BE49-F238E27FC236}">
                <a16:creationId xmlns:a16="http://schemas.microsoft.com/office/drawing/2014/main" id="{F48D18DB-E761-4A29-82B5-22424590AC89}"/>
              </a:ext>
            </a:extLst>
          </p:cNvPr>
          <p:cNvSpPr txBox="1"/>
          <p:nvPr/>
        </p:nvSpPr>
        <p:spPr>
          <a:xfrm>
            <a:off x="4601183" y="3278221"/>
            <a:ext cx="3647872" cy="523220"/>
          </a:xfrm>
          <a:prstGeom prst="rect">
            <a:avLst/>
          </a:prstGeom>
          <a:noFill/>
        </p:spPr>
        <p:txBody>
          <a:bodyPr wrap="square" rtlCol="0">
            <a:spAutoFit/>
          </a:bodyPr>
          <a:lstStyle/>
          <a:p>
            <a:pPr algn="ctr"/>
            <a:r>
              <a:rPr lang="en-US" sz="2800" dirty="0"/>
              <a:t>January 13, 2020</a:t>
            </a:r>
          </a:p>
        </p:txBody>
      </p:sp>
      <p:sp>
        <p:nvSpPr>
          <p:cNvPr id="8" name="Subtitle 4">
            <a:extLst>
              <a:ext uri="{FF2B5EF4-FFF2-40B4-BE49-F238E27FC236}">
                <a16:creationId xmlns:a16="http://schemas.microsoft.com/office/drawing/2014/main" id="{56C62344-1EA2-4CE5-A2C8-836A011B33A3}"/>
              </a:ext>
            </a:extLst>
          </p:cNvPr>
          <p:cNvSpPr>
            <a:spLocks noGrp="1"/>
          </p:cNvSpPr>
          <p:nvPr>
            <p:ph type="subTitle" idx="1"/>
          </p:nvPr>
        </p:nvSpPr>
        <p:spPr>
          <a:xfrm>
            <a:off x="864973" y="494271"/>
            <a:ext cx="10330249" cy="1086574"/>
          </a:xfrm>
        </p:spPr>
        <p:txBody>
          <a:bodyPr>
            <a:noAutofit/>
          </a:bodyPr>
          <a:lstStyle/>
          <a:p>
            <a:r>
              <a:rPr lang="en-US" sz="3600" dirty="0"/>
              <a:t>San Benito County Water District</a:t>
            </a:r>
          </a:p>
          <a:p>
            <a:r>
              <a:rPr lang="en-US" sz="3600" dirty="0"/>
              <a:t>Groundwater Sustainability Agency</a:t>
            </a:r>
          </a:p>
          <a:p>
            <a:endParaRPr lang="en-US" sz="3600" dirty="0"/>
          </a:p>
        </p:txBody>
      </p:sp>
    </p:spTree>
    <p:extLst>
      <p:ext uri="{BB962C8B-B14F-4D97-AF65-F5344CB8AC3E}">
        <p14:creationId xmlns:p14="http://schemas.microsoft.com/office/powerpoint/2010/main" val="3705324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621B8-CF8F-4E39-A4F6-69738276CFF0}"/>
              </a:ext>
            </a:extLst>
          </p:cNvPr>
          <p:cNvSpPr>
            <a:spLocks noGrp="1"/>
          </p:cNvSpPr>
          <p:nvPr>
            <p:ph type="title"/>
          </p:nvPr>
        </p:nvSpPr>
        <p:spPr>
          <a:xfrm>
            <a:off x="1422007" y="296634"/>
            <a:ext cx="10131490" cy="987814"/>
          </a:xfrm>
        </p:spPr>
        <p:txBody>
          <a:bodyPr/>
          <a:lstStyle/>
          <a:p>
            <a:r>
              <a:rPr lang="en-US" b="1" dirty="0"/>
              <a:t>Water Budget Revisions</a:t>
            </a:r>
          </a:p>
        </p:txBody>
      </p:sp>
      <p:pic>
        <p:nvPicPr>
          <p:cNvPr id="6" name="Picture 5">
            <a:extLst>
              <a:ext uri="{FF2B5EF4-FFF2-40B4-BE49-F238E27FC236}">
                <a16:creationId xmlns:a16="http://schemas.microsoft.com/office/drawing/2014/main" id="{94105919-ED5C-45AC-AEF9-87AF724B5D15}"/>
              </a:ext>
            </a:extLst>
          </p:cNvPr>
          <p:cNvPicPr>
            <a:picLocks noChangeAspect="1"/>
          </p:cNvPicPr>
          <p:nvPr/>
        </p:nvPicPr>
        <p:blipFill>
          <a:blip r:embed="rId3"/>
          <a:stretch>
            <a:fillRect/>
          </a:stretch>
        </p:blipFill>
        <p:spPr>
          <a:xfrm>
            <a:off x="1502771" y="1165609"/>
            <a:ext cx="9149520" cy="5692391"/>
          </a:xfrm>
          <a:prstGeom prst="rect">
            <a:avLst/>
          </a:prstGeom>
        </p:spPr>
      </p:pic>
    </p:spTree>
    <p:extLst>
      <p:ext uri="{BB962C8B-B14F-4D97-AF65-F5344CB8AC3E}">
        <p14:creationId xmlns:p14="http://schemas.microsoft.com/office/powerpoint/2010/main" val="3579258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621B8-CF8F-4E39-A4F6-69738276CFF0}"/>
              </a:ext>
            </a:extLst>
          </p:cNvPr>
          <p:cNvSpPr>
            <a:spLocks noGrp="1"/>
          </p:cNvSpPr>
          <p:nvPr>
            <p:ph type="title"/>
          </p:nvPr>
        </p:nvSpPr>
        <p:spPr>
          <a:xfrm>
            <a:off x="1422003" y="302066"/>
            <a:ext cx="10131490" cy="987814"/>
          </a:xfrm>
        </p:spPr>
        <p:txBody>
          <a:bodyPr/>
          <a:lstStyle/>
          <a:p>
            <a:r>
              <a:rPr lang="en-US" b="1" dirty="0"/>
              <a:t>Water Budget Revisions</a:t>
            </a:r>
          </a:p>
        </p:txBody>
      </p:sp>
      <p:pic>
        <p:nvPicPr>
          <p:cNvPr id="6" name="Picture 5">
            <a:extLst>
              <a:ext uri="{FF2B5EF4-FFF2-40B4-BE49-F238E27FC236}">
                <a16:creationId xmlns:a16="http://schemas.microsoft.com/office/drawing/2014/main" id="{F8F16155-934F-407B-ADA1-B203B797B010}"/>
              </a:ext>
            </a:extLst>
          </p:cNvPr>
          <p:cNvPicPr>
            <a:picLocks noChangeAspect="1"/>
          </p:cNvPicPr>
          <p:nvPr/>
        </p:nvPicPr>
        <p:blipFill>
          <a:blip r:embed="rId3"/>
          <a:stretch>
            <a:fillRect/>
          </a:stretch>
        </p:blipFill>
        <p:spPr>
          <a:xfrm>
            <a:off x="1816077" y="1587640"/>
            <a:ext cx="8140985" cy="3808325"/>
          </a:xfrm>
          <a:prstGeom prst="rect">
            <a:avLst/>
          </a:prstGeom>
        </p:spPr>
      </p:pic>
    </p:spTree>
    <p:extLst>
      <p:ext uri="{BB962C8B-B14F-4D97-AF65-F5344CB8AC3E}">
        <p14:creationId xmlns:p14="http://schemas.microsoft.com/office/powerpoint/2010/main" val="3244710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621B8-CF8F-4E39-A4F6-69738276CFF0}"/>
              </a:ext>
            </a:extLst>
          </p:cNvPr>
          <p:cNvSpPr>
            <a:spLocks noGrp="1"/>
          </p:cNvSpPr>
          <p:nvPr>
            <p:ph type="title"/>
          </p:nvPr>
        </p:nvSpPr>
        <p:spPr>
          <a:xfrm>
            <a:off x="1422004" y="302066"/>
            <a:ext cx="10131490" cy="987814"/>
          </a:xfrm>
        </p:spPr>
        <p:txBody>
          <a:bodyPr/>
          <a:lstStyle/>
          <a:p>
            <a:r>
              <a:rPr lang="en-US" b="1" dirty="0"/>
              <a:t>Water Budget Text Revisions</a:t>
            </a:r>
          </a:p>
        </p:txBody>
      </p:sp>
      <p:sp>
        <p:nvSpPr>
          <p:cNvPr id="6" name="Content Placeholder 4">
            <a:extLst>
              <a:ext uri="{FF2B5EF4-FFF2-40B4-BE49-F238E27FC236}">
                <a16:creationId xmlns:a16="http://schemas.microsoft.com/office/drawing/2014/main" id="{89E074AD-4515-47BF-8829-466014396FBC}"/>
              </a:ext>
            </a:extLst>
          </p:cNvPr>
          <p:cNvSpPr txBox="1">
            <a:spLocks noGrp="1"/>
          </p:cNvSpPr>
          <p:nvPr>
            <p:ph idx="1"/>
          </p:nvPr>
        </p:nvSpPr>
        <p:spPr>
          <a:xfrm>
            <a:off x="1400532" y="1434687"/>
            <a:ext cx="9010602" cy="4351338"/>
          </a:xfrm>
          <a:prstGeom prst="rect">
            <a:avLst/>
          </a:prstGeom>
        </p:spPr>
        <p:txBody>
          <a:bodyPr vert="horz">
            <a:noAutofit/>
          </a:bodyPr>
          <a:lstStyle>
            <a:lvl1pPr marL="320040" indent="-320040" algn="l" rtl="0" eaLnBrk="1" latinLnBrk="0" hangingPunct="1">
              <a:spcBef>
                <a:spcPts val="700"/>
              </a:spcBef>
              <a:buClr>
                <a:schemeClr val="accent2"/>
              </a:buClr>
              <a:buSzPct val="150000"/>
              <a:buFont typeface="Arial" pitchFamily="34" charset="0"/>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pitchFamily="2" charset="2"/>
              <a:buChar char="Ø"/>
              <a:defRPr kumimoji="0" sz="24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Courier New" pitchFamily="49" charset="0"/>
              <a:buChar char="o"/>
              <a:defRPr kumimoji="0" sz="20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700"/>
              </a:spcBef>
              <a:spcAft>
                <a:spcPts val="0"/>
              </a:spcAft>
              <a:buClr>
                <a:srgbClr val="DD8047"/>
              </a:buClr>
              <a:buSzPct val="150000"/>
              <a:buNone/>
              <a:tabLst/>
              <a:defRPr/>
            </a:pPr>
            <a:r>
              <a:rPr lang="en-US" sz="3200" dirty="0">
                <a:solidFill>
                  <a:sysClr val="windowText" lastClr="000000"/>
                </a:solidFill>
              </a:rPr>
              <a:t>Response to Comments on water budget section</a:t>
            </a:r>
          </a:p>
          <a:p>
            <a:pPr>
              <a:lnSpc>
                <a:spcPct val="100000"/>
              </a:lnSpc>
              <a:buClrTx/>
              <a:buSzPct val="100000"/>
              <a:defRPr/>
            </a:pPr>
            <a:r>
              <a:rPr lang="en-US" sz="3200" dirty="0">
                <a:solidFill>
                  <a:sysClr val="windowText" lastClr="000000"/>
                </a:solidFill>
              </a:rPr>
              <a:t>Storage in Southern MA</a:t>
            </a:r>
          </a:p>
          <a:p>
            <a:pPr>
              <a:lnSpc>
                <a:spcPct val="100000"/>
              </a:lnSpc>
              <a:buClrTx/>
              <a:buSzPct val="100000"/>
              <a:defRPr/>
            </a:pPr>
            <a:r>
              <a:rPr lang="en-US" sz="3200" dirty="0">
                <a:solidFill>
                  <a:sysClr val="windowText" lastClr="000000"/>
                </a:solidFill>
              </a:rPr>
              <a:t>Added discussion about future assumptions</a:t>
            </a:r>
          </a:p>
          <a:p>
            <a:pPr>
              <a:lnSpc>
                <a:spcPct val="100000"/>
              </a:lnSpc>
              <a:buClrTx/>
              <a:buSzPct val="100000"/>
              <a:defRPr/>
            </a:pPr>
            <a:r>
              <a:rPr lang="en-US" sz="3200" dirty="0">
                <a:solidFill>
                  <a:sysClr val="windowText" lastClr="000000"/>
                </a:solidFill>
              </a:rPr>
              <a:t>Added units and consistent labels to figures</a:t>
            </a:r>
          </a:p>
        </p:txBody>
      </p:sp>
    </p:spTree>
    <p:extLst>
      <p:ext uri="{BB962C8B-B14F-4D97-AF65-F5344CB8AC3E}">
        <p14:creationId xmlns:p14="http://schemas.microsoft.com/office/powerpoint/2010/main" val="2393356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621B8-CF8F-4E39-A4F6-69738276CFF0}"/>
              </a:ext>
            </a:extLst>
          </p:cNvPr>
          <p:cNvSpPr>
            <a:spLocks noGrp="1"/>
          </p:cNvSpPr>
          <p:nvPr>
            <p:ph type="title"/>
          </p:nvPr>
        </p:nvSpPr>
        <p:spPr>
          <a:xfrm>
            <a:off x="1400986" y="407166"/>
            <a:ext cx="10131490" cy="987814"/>
          </a:xfrm>
        </p:spPr>
        <p:txBody>
          <a:bodyPr/>
          <a:lstStyle/>
          <a:p>
            <a:r>
              <a:rPr lang="en-US" b="1" dirty="0"/>
              <a:t>Sustainable Yield Estimate</a:t>
            </a:r>
          </a:p>
        </p:txBody>
      </p:sp>
      <p:sp>
        <p:nvSpPr>
          <p:cNvPr id="5" name="Content Placeholder 4">
            <a:extLst>
              <a:ext uri="{FF2B5EF4-FFF2-40B4-BE49-F238E27FC236}">
                <a16:creationId xmlns:a16="http://schemas.microsoft.com/office/drawing/2014/main" id="{3F4366BF-A23D-416D-B95F-8E91F73B34A9}"/>
              </a:ext>
            </a:extLst>
          </p:cNvPr>
          <p:cNvSpPr>
            <a:spLocks noGrp="1"/>
          </p:cNvSpPr>
          <p:nvPr>
            <p:ph idx="1"/>
          </p:nvPr>
        </p:nvSpPr>
        <p:spPr>
          <a:xfrm>
            <a:off x="1400986" y="1489294"/>
            <a:ext cx="10515600" cy="4351338"/>
          </a:xfrm>
        </p:spPr>
        <p:txBody>
          <a:bodyPr>
            <a:normAutofit/>
          </a:bodyPr>
          <a:lstStyle/>
          <a:p>
            <a:r>
              <a:rPr lang="en-US" sz="3200" dirty="0"/>
              <a:t>Same method:</a:t>
            </a:r>
          </a:p>
          <a:p>
            <a:pPr lvl="1">
              <a:buSzPct val="80000"/>
              <a:defRPr/>
            </a:pPr>
            <a:r>
              <a:rPr lang="en-US" sz="3200" dirty="0"/>
              <a:t>Based on future baseline simulation</a:t>
            </a:r>
          </a:p>
          <a:p>
            <a:pPr lvl="1">
              <a:buSzPct val="80000"/>
              <a:defRPr/>
            </a:pPr>
            <a:r>
              <a:rPr lang="en-US" sz="3200" dirty="0"/>
              <a:t>Yield = simulated pumping + simulated net storage change</a:t>
            </a:r>
          </a:p>
          <a:p>
            <a:pPr lvl="1">
              <a:buSzPct val="80000"/>
              <a:defRPr/>
            </a:pPr>
            <a:r>
              <a:rPr lang="en-US" sz="3200" dirty="0"/>
              <a:t>Net storage change ≈ zero, so yield = pumping</a:t>
            </a:r>
          </a:p>
          <a:p>
            <a:r>
              <a:rPr lang="en-US" sz="3200" dirty="0"/>
              <a:t>Caveat: sustainable yield can be constrained by the occurrence of undesirable results, separate from this water balance approach.</a:t>
            </a:r>
          </a:p>
        </p:txBody>
      </p:sp>
    </p:spTree>
    <p:extLst>
      <p:ext uri="{BB962C8B-B14F-4D97-AF65-F5344CB8AC3E}">
        <p14:creationId xmlns:p14="http://schemas.microsoft.com/office/powerpoint/2010/main" val="1230102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621B8-CF8F-4E39-A4F6-69738276CFF0}"/>
              </a:ext>
            </a:extLst>
          </p:cNvPr>
          <p:cNvSpPr>
            <a:spLocks noGrp="1"/>
          </p:cNvSpPr>
          <p:nvPr>
            <p:ph type="title"/>
          </p:nvPr>
        </p:nvSpPr>
        <p:spPr>
          <a:xfrm>
            <a:off x="1400983" y="407166"/>
            <a:ext cx="10131490" cy="987814"/>
          </a:xfrm>
        </p:spPr>
        <p:txBody>
          <a:bodyPr/>
          <a:lstStyle/>
          <a:p>
            <a:r>
              <a:rPr lang="en-US" b="1" dirty="0"/>
              <a:t>Sustainable Yield Estimate </a:t>
            </a:r>
          </a:p>
        </p:txBody>
      </p:sp>
      <p:pic>
        <p:nvPicPr>
          <p:cNvPr id="3" name="Picture 2">
            <a:extLst>
              <a:ext uri="{FF2B5EF4-FFF2-40B4-BE49-F238E27FC236}">
                <a16:creationId xmlns:a16="http://schemas.microsoft.com/office/drawing/2014/main" id="{B614D7C4-0F56-4A2D-A3BE-16E393D1FC28}"/>
              </a:ext>
            </a:extLst>
          </p:cNvPr>
          <p:cNvPicPr>
            <a:picLocks noChangeAspect="1"/>
          </p:cNvPicPr>
          <p:nvPr/>
        </p:nvPicPr>
        <p:blipFill>
          <a:blip r:embed="rId3"/>
          <a:stretch>
            <a:fillRect/>
          </a:stretch>
        </p:blipFill>
        <p:spPr>
          <a:xfrm>
            <a:off x="2448569" y="2066760"/>
            <a:ext cx="6944939" cy="3579837"/>
          </a:xfrm>
          <a:prstGeom prst="rect">
            <a:avLst/>
          </a:prstGeom>
        </p:spPr>
      </p:pic>
      <p:sp>
        <p:nvSpPr>
          <p:cNvPr id="6" name="Content Placeholder 4">
            <a:extLst>
              <a:ext uri="{FF2B5EF4-FFF2-40B4-BE49-F238E27FC236}">
                <a16:creationId xmlns:a16="http://schemas.microsoft.com/office/drawing/2014/main" id="{0357F9C0-018B-4E35-9C1A-4760752DEBCD}"/>
              </a:ext>
            </a:extLst>
          </p:cNvPr>
          <p:cNvSpPr>
            <a:spLocks noGrp="1"/>
          </p:cNvSpPr>
          <p:nvPr>
            <p:ph idx="1"/>
          </p:nvPr>
        </p:nvSpPr>
        <p:spPr>
          <a:xfrm>
            <a:off x="1412918" y="1484442"/>
            <a:ext cx="10515600" cy="515641"/>
          </a:xfrm>
        </p:spPr>
        <p:txBody>
          <a:bodyPr/>
          <a:lstStyle/>
          <a:p>
            <a:pPr marL="0" indent="0">
              <a:buNone/>
            </a:pPr>
            <a:r>
              <a:rPr lang="en-US" dirty="0"/>
              <a:t>Revised estimates about 10% larger than previous estimates</a:t>
            </a:r>
          </a:p>
        </p:txBody>
      </p:sp>
    </p:spTree>
    <p:extLst>
      <p:ext uri="{BB962C8B-B14F-4D97-AF65-F5344CB8AC3E}">
        <p14:creationId xmlns:p14="http://schemas.microsoft.com/office/powerpoint/2010/main" val="2246948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C6C2B-1CA8-447C-86EE-8B31F31E972A}"/>
              </a:ext>
            </a:extLst>
          </p:cNvPr>
          <p:cNvSpPr>
            <a:spLocks noGrp="1"/>
          </p:cNvSpPr>
          <p:nvPr>
            <p:ph type="title"/>
          </p:nvPr>
        </p:nvSpPr>
        <p:spPr>
          <a:xfrm>
            <a:off x="1384731" y="228491"/>
            <a:ext cx="10515600" cy="1325563"/>
          </a:xfrm>
        </p:spPr>
        <p:txBody>
          <a:bodyPr/>
          <a:lstStyle/>
          <a:p>
            <a:r>
              <a:rPr lang="en-US" b="1" dirty="0"/>
              <a:t>Numerical Model</a:t>
            </a:r>
          </a:p>
        </p:txBody>
      </p:sp>
      <p:sp>
        <p:nvSpPr>
          <p:cNvPr id="3" name="Content Placeholder 2">
            <a:extLst>
              <a:ext uri="{FF2B5EF4-FFF2-40B4-BE49-F238E27FC236}">
                <a16:creationId xmlns:a16="http://schemas.microsoft.com/office/drawing/2014/main" id="{EF59C213-C160-429D-A187-8B1B3EB1100D}"/>
              </a:ext>
            </a:extLst>
          </p:cNvPr>
          <p:cNvSpPr>
            <a:spLocks noGrp="1"/>
          </p:cNvSpPr>
          <p:nvPr>
            <p:ph idx="1"/>
          </p:nvPr>
        </p:nvSpPr>
        <p:spPr>
          <a:xfrm>
            <a:off x="1399382" y="1511818"/>
            <a:ext cx="8912051" cy="4351338"/>
          </a:xfrm>
        </p:spPr>
        <p:txBody>
          <a:bodyPr>
            <a:normAutofit lnSpcReduction="10000"/>
          </a:bodyPr>
          <a:lstStyle/>
          <a:p>
            <a:pPr marL="0" indent="0">
              <a:buNone/>
            </a:pPr>
            <a:r>
              <a:rPr lang="en-US" sz="3200" dirty="0"/>
              <a:t>Model will be documented in a GSP appendix</a:t>
            </a:r>
          </a:p>
          <a:p>
            <a:pPr marL="228600" lvl="1">
              <a:spcBef>
                <a:spcPts val="1000"/>
              </a:spcBef>
            </a:pPr>
            <a:r>
              <a:rPr lang="en-US" sz="3200" dirty="0"/>
              <a:t>Grid</a:t>
            </a:r>
          </a:p>
          <a:p>
            <a:pPr marL="228600" lvl="1">
              <a:spcBef>
                <a:spcPts val="1000"/>
              </a:spcBef>
            </a:pPr>
            <a:r>
              <a:rPr lang="en-US" sz="3200" dirty="0"/>
              <a:t>Recharge pre-processing</a:t>
            </a:r>
          </a:p>
          <a:p>
            <a:pPr lvl="1">
              <a:lnSpc>
                <a:spcPct val="100000"/>
              </a:lnSpc>
              <a:buSzPct val="80000"/>
              <a:defRPr/>
            </a:pPr>
            <a:r>
              <a:rPr lang="en-US" sz="3200" dirty="0"/>
              <a:t>Recharge/Runoff equations</a:t>
            </a:r>
          </a:p>
          <a:p>
            <a:pPr lvl="1">
              <a:lnSpc>
                <a:spcPct val="100000"/>
              </a:lnSpc>
              <a:buSzPct val="80000"/>
              <a:defRPr/>
            </a:pPr>
            <a:r>
              <a:rPr lang="en-US" sz="3200" dirty="0"/>
              <a:t>Irrigation and consumptive use details</a:t>
            </a:r>
          </a:p>
          <a:p>
            <a:pPr marL="228600" lvl="1">
              <a:spcBef>
                <a:spcPts val="1000"/>
              </a:spcBef>
            </a:pPr>
            <a:r>
              <a:rPr lang="en-US" sz="3200" dirty="0"/>
              <a:t>Boundary conditions</a:t>
            </a:r>
          </a:p>
          <a:p>
            <a:pPr marL="228600" lvl="1">
              <a:spcBef>
                <a:spcPts val="1000"/>
              </a:spcBef>
            </a:pPr>
            <a:r>
              <a:rPr lang="en-US" sz="3200" dirty="0"/>
              <a:t>Hydraulic parameters</a:t>
            </a:r>
          </a:p>
          <a:p>
            <a:pPr marL="228600" lvl="1">
              <a:spcBef>
                <a:spcPts val="1000"/>
              </a:spcBef>
            </a:pPr>
            <a:r>
              <a:rPr lang="en-US" sz="3200" dirty="0"/>
              <a:t>Calibration</a:t>
            </a:r>
          </a:p>
        </p:txBody>
      </p:sp>
    </p:spTree>
    <p:extLst>
      <p:ext uri="{BB962C8B-B14F-4D97-AF65-F5344CB8AC3E}">
        <p14:creationId xmlns:p14="http://schemas.microsoft.com/office/powerpoint/2010/main" val="610447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C6C2B-1CA8-447C-86EE-8B31F31E972A}"/>
              </a:ext>
            </a:extLst>
          </p:cNvPr>
          <p:cNvSpPr>
            <a:spLocks noGrp="1"/>
          </p:cNvSpPr>
          <p:nvPr>
            <p:ph type="title"/>
          </p:nvPr>
        </p:nvSpPr>
        <p:spPr/>
        <p:txBody>
          <a:bodyPr/>
          <a:lstStyle/>
          <a:p>
            <a:r>
              <a:rPr lang="en-US" b="1" dirty="0"/>
              <a:t>Numerical Model</a:t>
            </a:r>
          </a:p>
        </p:txBody>
      </p:sp>
      <p:pic>
        <p:nvPicPr>
          <p:cNvPr id="6" name="Picture 5">
            <a:extLst>
              <a:ext uri="{FF2B5EF4-FFF2-40B4-BE49-F238E27FC236}">
                <a16:creationId xmlns:a16="http://schemas.microsoft.com/office/drawing/2014/main" id="{4FF192E3-F54C-41BB-8EEF-7A532B6EC61E}"/>
              </a:ext>
            </a:extLst>
          </p:cNvPr>
          <p:cNvPicPr>
            <a:picLocks noChangeAspect="1"/>
          </p:cNvPicPr>
          <p:nvPr/>
        </p:nvPicPr>
        <p:blipFill>
          <a:blip r:embed="rId2"/>
          <a:stretch>
            <a:fillRect/>
          </a:stretch>
        </p:blipFill>
        <p:spPr>
          <a:xfrm>
            <a:off x="0" y="78777"/>
            <a:ext cx="12192000" cy="6700446"/>
          </a:xfrm>
          <a:prstGeom prst="rect">
            <a:avLst/>
          </a:prstGeom>
        </p:spPr>
      </p:pic>
      <p:sp>
        <p:nvSpPr>
          <p:cNvPr id="7" name="TextBox 6">
            <a:extLst>
              <a:ext uri="{FF2B5EF4-FFF2-40B4-BE49-F238E27FC236}">
                <a16:creationId xmlns:a16="http://schemas.microsoft.com/office/drawing/2014/main" id="{AC9B3861-544F-47D1-80E2-A8B292ACD2BE}"/>
              </a:ext>
            </a:extLst>
          </p:cNvPr>
          <p:cNvSpPr txBox="1"/>
          <p:nvPr/>
        </p:nvSpPr>
        <p:spPr>
          <a:xfrm>
            <a:off x="4561952" y="6260123"/>
            <a:ext cx="1497204" cy="369332"/>
          </a:xfrm>
          <a:prstGeom prst="rect">
            <a:avLst/>
          </a:prstGeom>
          <a:noFill/>
        </p:spPr>
        <p:txBody>
          <a:bodyPr wrap="square" rtlCol="0">
            <a:spAutoFit/>
          </a:bodyPr>
          <a:lstStyle/>
          <a:p>
            <a:pPr algn="ctr"/>
            <a:r>
              <a:rPr lang="en-US" dirty="0"/>
              <a:t>271 columns</a:t>
            </a:r>
          </a:p>
        </p:txBody>
      </p:sp>
      <p:cxnSp>
        <p:nvCxnSpPr>
          <p:cNvPr id="9" name="Straight Arrow Connector 8">
            <a:extLst>
              <a:ext uri="{FF2B5EF4-FFF2-40B4-BE49-F238E27FC236}">
                <a16:creationId xmlns:a16="http://schemas.microsoft.com/office/drawing/2014/main" id="{20EE009A-3A35-4E36-A5A0-4E49F10AC3FF}"/>
              </a:ext>
            </a:extLst>
          </p:cNvPr>
          <p:cNvCxnSpPr/>
          <p:nvPr/>
        </p:nvCxnSpPr>
        <p:spPr>
          <a:xfrm>
            <a:off x="6059156" y="6440993"/>
            <a:ext cx="71343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D539FF3-9742-4A0B-8EC6-660735F35AE9}"/>
              </a:ext>
            </a:extLst>
          </p:cNvPr>
          <p:cNvCxnSpPr>
            <a:cxnSpLocks/>
          </p:cNvCxnSpPr>
          <p:nvPr/>
        </p:nvCxnSpPr>
        <p:spPr>
          <a:xfrm flipH="1">
            <a:off x="3848519" y="6432619"/>
            <a:ext cx="75530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C2E20BA-B652-4D6A-8204-0BD784096E25}"/>
              </a:ext>
            </a:extLst>
          </p:cNvPr>
          <p:cNvSpPr txBox="1"/>
          <p:nvPr/>
        </p:nvSpPr>
        <p:spPr>
          <a:xfrm>
            <a:off x="10694796" y="4111450"/>
            <a:ext cx="1497204" cy="369332"/>
          </a:xfrm>
          <a:prstGeom prst="rect">
            <a:avLst/>
          </a:prstGeom>
          <a:noFill/>
        </p:spPr>
        <p:txBody>
          <a:bodyPr wrap="square" rtlCol="0">
            <a:spAutoFit/>
          </a:bodyPr>
          <a:lstStyle/>
          <a:p>
            <a:pPr algn="ctr"/>
            <a:r>
              <a:rPr lang="en-US" dirty="0"/>
              <a:t>200 rows</a:t>
            </a:r>
          </a:p>
        </p:txBody>
      </p:sp>
      <p:cxnSp>
        <p:nvCxnSpPr>
          <p:cNvPr id="13" name="Straight Arrow Connector 12">
            <a:extLst>
              <a:ext uri="{FF2B5EF4-FFF2-40B4-BE49-F238E27FC236}">
                <a16:creationId xmlns:a16="http://schemas.microsoft.com/office/drawing/2014/main" id="{8CB420A5-AF24-44CA-8C81-02D3809F29E0}"/>
              </a:ext>
            </a:extLst>
          </p:cNvPr>
          <p:cNvCxnSpPr>
            <a:cxnSpLocks/>
          </p:cNvCxnSpPr>
          <p:nvPr/>
        </p:nvCxnSpPr>
        <p:spPr>
          <a:xfrm>
            <a:off x="11428325" y="4543529"/>
            <a:ext cx="0" cy="59117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A604B11-5DCB-4E5D-8A37-72F796E30D94}"/>
              </a:ext>
            </a:extLst>
          </p:cNvPr>
          <p:cNvCxnSpPr>
            <a:cxnSpLocks/>
          </p:cNvCxnSpPr>
          <p:nvPr/>
        </p:nvCxnSpPr>
        <p:spPr>
          <a:xfrm flipV="1">
            <a:off x="11418277" y="3587261"/>
            <a:ext cx="0" cy="48567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5CCC2BD-7BD1-43EA-80A7-B3ECB6212014}"/>
              </a:ext>
            </a:extLst>
          </p:cNvPr>
          <p:cNvSpPr/>
          <p:nvPr/>
        </p:nvSpPr>
        <p:spPr>
          <a:xfrm>
            <a:off x="8058778" y="3557117"/>
            <a:ext cx="2914022" cy="321547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1396379-1059-4446-8E3D-663FEF2B9130}"/>
              </a:ext>
            </a:extLst>
          </p:cNvPr>
          <p:cNvSpPr txBox="1"/>
          <p:nvPr/>
        </p:nvSpPr>
        <p:spPr>
          <a:xfrm>
            <a:off x="8410470" y="3577214"/>
            <a:ext cx="2100106" cy="381837"/>
          </a:xfrm>
          <a:prstGeom prst="rect">
            <a:avLst/>
          </a:prstGeom>
          <a:noFill/>
        </p:spPr>
        <p:txBody>
          <a:bodyPr wrap="square" rtlCol="0">
            <a:spAutoFit/>
          </a:bodyPr>
          <a:lstStyle/>
          <a:p>
            <a:pPr algn="ctr"/>
            <a:r>
              <a:rPr lang="en-US" dirty="0"/>
              <a:t>Model Layer 1</a:t>
            </a:r>
          </a:p>
        </p:txBody>
      </p:sp>
      <p:cxnSp>
        <p:nvCxnSpPr>
          <p:cNvPr id="20" name="Straight Connector 19">
            <a:extLst>
              <a:ext uri="{FF2B5EF4-FFF2-40B4-BE49-F238E27FC236}">
                <a16:creationId xmlns:a16="http://schemas.microsoft.com/office/drawing/2014/main" id="{368CFF51-62E0-41E9-B1F8-72AD90D323EA}"/>
              </a:ext>
            </a:extLst>
          </p:cNvPr>
          <p:cNvCxnSpPr/>
          <p:nvPr/>
        </p:nvCxnSpPr>
        <p:spPr>
          <a:xfrm>
            <a:off x="8289889" y="4129873"/>
            <a:ext cx="482321" cy="0"/>
          </a:xfrm>
          <a:prstGeom prst="line">
            <a:avLst/>
          </a:prstGeom>
          <a:ln w="38100">
            <a:solidFill>
              <a:srgbClr val="AF8EF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A757D5D-C09F-41E5-A2BC-76749FFF14BA}"/>
              </a:ext>
            </a:extLst>
          </p:cNvPr>
          <p:cNvCxnSpPr/>
          <p:nvPr/>
        </p:nvCxnSpPr>
        <p:spPr>
          <a:xfrm>
            <a:off x="8311661" y="4583724"/>
            <a:ext cx="482321" cy="0"/>
          </a:xfrm>
          <a:prstGeom prst="line">
            <a:avLst/>
          </a:prstGeom>
          <a:ln w="38100">
            <a:solidFill>
              <a:srgbClr val="66E08F"/>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7301C0DF-8B87-4F60-92A9-02682E42FE41}"/>
              </a:ext>
            </a:extLst>
          </p:cNvPr>
          <p:cNvSpPr/>
          <p:nvPr/>
        </p:nvSpPr>
        <p:spPr>
          <a:xfrm>
            <a:off x="8330083" y="4893547"/>
            <a:ext cx="442128" cy="22106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41977CE-28CD-4C8E-AC87-98A563D9B757}"/>
              </a:ext>
            </a:extLst>
          </p:cNvPr>
          <p:cNvSpPr/>
          <p:nvPr/>
        </p:nvSpPr>
        <p:spPr>
          <a:xfrm>
            <a:off x="8341805" y="5859864"/>
            <a:ext cx="442128" cy="22106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A13692B-4CC6-4AA0-8C0C-9DFCA5C89DF2}"/>
              </a:ext>
            </a:extLst>
          </p:cNvPr>
          <p:cNvSpPr txBox="1"/>
          <p:nvPr/>
        </p:nvSpPr>
        <p:spPr>
          <a:xfrm>
            <a:off x="9123902" y="3928906"/>
            <a:ext cx="1868993" cy="2646878"/>
          </a:xfrm>
          <a:prstGeom prst="rect">
            <a:avLst/>
          </a:prstGeom>
          <a:noFill/>
        </p:spPr>
        <p:txBody>
          <a:bodyPr wrap="square" rtlCol="0">
            <a:spAutoFit/>
          </a:bodyPr>
          <a:lstStyle/>
          <a:p>
            <a:pPr>
              <a:spcAft>
                <a:spcPts val="1200"/>
              </a:spcAft>
            </a:pPr>
            <a:r>
              <a:rPr lang="en-US" dirty="0"/>
              <a:t>Faults</a:t>
            </a:r>
          </a:p>
          <a:p>
            <a:pPr>
              <a:spcAft>
                <a:spcPts val="1200"/>
              </a:spcAft>
            </a:pPr>
            <a:r>
              <a:rPr lang="en-US" dirty="0"/>
              <a:t>Streams</a:t>
            </a:r>
          </a:p>
          <a:p>
            <a:pPr>
              <a:spcAft>
                <a:spcPts val="1200"/>
              </a:spcAft>
            </a:pPr>
            <a:r>
              <a:rPr lang="en-US" dirty="0"/>
              <a:t>WWTP percolation and bedrock inflow</a:t>
            </a:r>
          </a:p>
          <a:p>
            <a:pPr>
              <a:spcAft>
                <a:spcPts val="1200"/>
              </a:spcAft>
            </a:pPr>
            <a:r>
              <a:rPr lang="en-US" dirty="0"/>
              <a:t>Drains</a:t>
            </a:r>
          </a:p>
          <a:p>
            <a:r>
              <a:rPr lang="en-US" dirty="0"/>
              <a:t>Inactive</a:t>
            </a:r>
          </a:p>
        </p:txBody>
      </p:sp>
      <p:sp>
        <p:nvSpPr>
          <p:cNvPr id="26" name="Rectangle 25">
            <a:extLst>
              <a:ext uri="{FF2B5EF4-FFF2-40B4-BE49-F238E27FC236}">
                <a16:creationId xmlns:a16="http://schemas.microsoft.com/office/drawing/2014/main" id="{BEC7AE3A-8289-4D9C-9E19-7478A27C511E}"/>
              </a:ext>
            </a:extLst>
          </p:cNvPr>
          <p:cNvSpPr/>
          <p:nvPr/>
        </p:nvSpPr>
        <p:spPr>
          <a:xfrm>
            <a:off x="8353528" y="6293619"/>
            <a:ext cx="442128" cy="221063"/>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9B6C243-3CE7-4363-AEFC-6ABA9C647B61}"/>
              </a:ext>
            </a:extLst>
          </p:cNvPr>
          <p:cNvGrpSpPr/>
          <p:nvPr/>
        </p:nvGrpSpPr>
        <p:grpSpPr>
          <a:xfrm>
            <a:off x="4475556" y="679249"/>
            <a:ext cx="1241957" cy="737569"/>
            <a:chOff x="9610263" y="5602941"/>
            <a:chExt cx="1241957" cy="737569"/>
          </a:xfrm>
        </p:grpSpPr>
        <p:sp>
          <p:nvSpPr>
            <p:cNvPr id="31" name="Arrow: Up 30">
              <a:extLst>
                <a:ext uri="{FF2B5EF4-FFF2-40B4-BE49-F238E27FC236}">
                  <a16:creationId xmlns:a16="http://schemas.microsoft.com/office/drawing/2014/main" id="{5AF8B1C7-CC7C-4175-8469-395EE0E8254D}"/>
                </a:ext>
              </a:extLst>
            </p:cNvPr>
            <p:cNvSpPr/>
            <p:nvPr/>
          </p:nvSpPr>
          <p:spPr>
            <a:xfrm rot="18125902">
              <a:off x="10309609" y="5797899"/>
              <a:ext cx="281354" cy="803868"/>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DA5E81AF-B670-4B99-8180-CB9EAC4E36FB}"/>
                </a:ext>
              </a:extLst>
            </p:cNvPr>
            <p:cNvSpPr txBox="1"/>
            <p:nvPr/>
          </p:nvSpPr>
          <p:spPr>
            <a:xfrm rot="18181228">
              <a:off x="9636369" y="5576835"/>
              <a:ext cx="532563"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N</a:t>
              </a:r>
            </a:p>
          </p:txBody>
        </p:sp>
      </p:grpSp>
    </p:spTree>
    <p:extLst>
      <p:ext uri="{BB962C8B-B14F-4D97-AF65-F5344CB8AC3E}">
        <p14:creationId xmlns:p14="http://schemas.microsoft.com/office/powerpoint/2010/main" val="1152904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83954D-75B5-4981-8FC8-56F35CFFD1B8}"/>
              </a:ext>
            </a:extLst>
          </p:cNvPr>
          <p:cNvPicPr>
            <a:picLocks noChangeAspect="1"/>
          </p:cNvPicPr>
          <p:nvPr/>
        </p:nvPicPr>
        <p:blipFill>
          <a:blip r:embed="rId3"/>
          <a:stretch>
            <a:fillRect/>
          </a:stretch>
        </p:blipFill>
        <p:spPr>
          <a:xfrm>
            <a:off x="0" y="78777"/>
            <a:ext cx="12192000" cy="6700446"/>
          </a:xfrm>
          <a:prstGeom prst="rect">
            <a:avLst/>
          </a:prstGeom>
        </p:spPr>
      </p:pic>
      <p:sp>
        <p:nvSpPr>
          <p:cNvPr id="17" name="Rectangle 16">
            <a:extLst>
              <a:ext uri="{FF2B5EF4-FFF2-40B4-BE49-F238E27FC236}">
                <a16:creationId xmlns:a16="http://schemas.microsoft.com/office/drawing/2014/main" id="{F5CCC2BD-7BD1-43EA-80A7-B3ECB6212014}"/>
              </a:ext>
            </a:extLst>
          </p:cNvPr>
          <p:cNvSpPr/>
          <p:nvPr/>
        </p:nvSpPr>
        <p:spPr>
          <a:xfrm>
            <a:off x="8058778" y="3557117"/>
            <a:ext cx="2914022" cy="226087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1396379-1059-4446-8E3D-663FEF2B9130}"/>
              </a:ext>
            </a:extLst>
          </p:cNvPr>
          <p:cNvSpPr txBox="1"/>
          <p:nvPr/>
        </p:nvSpPr>
        <p:spPr>
          <a:xfrm>
            <a:off x="8410470" y="3577214"/>
            <a:ext cx="2100106" cy="381837"/>
          </a:xfrm>
          <a:prstGeom prst="rect">
            <a:avLst/>
          </a:prstGeom>
          <a:noFill/>
        </p:spPr>
        <p:txBody>
          <a:bodyPr wrap="square" rtlCol="0">
            <a:spAutoFit/>
          </a:bodyPr>
          <a:lstStyle/>
          <a:p>
            <a:pPr algn="ctr"/>
            <a:r>
              <a:rPr lang="en-US" dirty="0"/>
              <a:t>Model Layer 3</a:t>
            </a:r>
          </a:p>
        </p:txBody>
      </p:sp>
      <p:cxnSp>
        <p:nvCxnSpPr>
          <p:cNvPr id="20" name="Straight Connector 19">
            <a:extLst>
              <a:ext uri="{FF2B5EF4-FFF2-40B4-BE49-F238E27FC236}">
                <a16:creationId xmlns:a16="http://schemas.microsoft.com/office/drawing/2014/main" id="{368CFF51-62E0-41E9-B1F8-72AD90D323EA}"/>
              </a:ext>
            </a:extLst>
          </p:cNvPr>
          <p:cNvCxnSpPr/>
          <p:nvPr/>
        </p:nvCxnSpPr>
        <p:spPr>
          <a:xfrm>
            <a:off x="8289889" y="4129873"/>
            <a:ext cx="482321" cy="0"/>
          </a:xfrm>
          <a:prstGeom prst="line">
            <a:avLst/>
          </a:prstGeom>
          <a:ln w="38100">
            <a:solidFill>
              <a:srgbClr val="AF8EF2"/>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7301C0DF-8B87-4F60-92A9-02682E42FE41}"/>
              </a:ext>
            </a:extLst>
          </p:cNvPr>
          <p:cNvSpPr/>
          <p:nvPr/>
        </p:nvSpPr>
        <p:spPr>
          <a:xfrm>
            <a:off x="8309986" y="4873450"/>
            <a:ext cx="442128" cy="221063"/>
          </a:xfrm>
          <a:prstGeom prst="rect">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A13692B-4CC6-4AA0-8C0C-9DFCA5C89DF2}"/>
              </a:ext>
            </a:extLst>
          </p:cNvPr>
          <p:cNvSpPr txBox="1"/>
          <p:nvPr/>
        </p:nvSpPr>
        <p:spPr>
          <a:xfrm>
            <a:off x="9063613" y="3959051"/>
            <a:ext cx="1868993" cy="1508105"/>
          </a:xfrm>
          <a:prstGeom prst="rect">
            <a:avLst/>
          </a:prstGeom>
          <a:noFill/>
        </p:spPr>
        <p:txBody>
          <a:bodyPr wrap="square" rtlCol="0">
            <a:spAutoFit/>
          </a:bodyPr>
          <a:lstStyle/>
          <a:p>
            <a:pPr>
              <a:spcAft>
                <a:spcPts val="1200"/>
              </a:spcAft>
            </a:pPr>
            <a:r>
              <a:rPr lang="en-US" dirty="0"/>
              <a:t>Faults</a:t>
            </a:r>
          </a:p>
          <a:p>
            <a:pPr>
              <a:spcAft>
                <a:spcPts val="1200"/>
              </a:spcAft>
            </a:pPr>
            <a:r>
              <a:rPr lang="en-US" dirty="0"/>
              <a:t>Wells</a:t>
            </a:r>
          </a:p>
          <a:p>
            <a:pPr>
              <a:spcAft>
                <a:spcPts val="1200"/>
              </a:spcAft>
            </a:pPr>
            <a:r>
              <a:rPr lang="en-US" dirty="0"/>
              <a:t>General-head boundary</a:t>
            </a:r>
          </a:p>
        </p:txBody>
      </p:sp>
      <p:grpSp>
        <p:nvGrpSpPr>
          <p:cNvPr id="30" name="Group 29">
            <a:extLst>
              <a:ext uri="{FF2B5EF4-FFF2-40B4-BE49-F238E27FC236}">
                <a16:creationId xmlns:a16="http://schemas.microsoft.com/office/drawing/2014/main" id="{E9B6C243-3CE7-4363-AEFC-6ABA9C647B61}"/>
              </a:ext>
            </a:extLst>
          </p:cNvPr>
          <p:cNvGrpSpPr/>
          <p:nvPr/>
        </p:nvGrpSpPr>
        <p:grpSpPr>
          <a:xfrm>
            <a:off x="4475556" y="679249"/>
            <a:ext cx="1241957" cy="737569"/>
            <a:chOff x="9610263" y="5602941"/>
            <a:chExt cx="1241957" cy="737569"/>
          </a:xfrm>
        </p:grpSpPr>
        <p:sp>
          <p:nvSpPr>
            <p:cNvPr id="31" name="Arrow: Up 30">
              <a:extLst>
                <a:ext uri="{FF2B5EF4-FFF2-40B4-BE49-F238E27FC236}">
                  <a16:creationId xmlns:a16="http://schemas.microsoft.com/office/drawing/2014/main" id="{5AF8B1C7-CC7C-4175-8469-395EE0E8254D}"/>
                </a:ext>
              </a:extLst>
            </p:cNvPr>
            <p:cNvSpPr/>
            <p:nvPr/>
          </p:nvSpPr>
          <p:spPr>
            <a:xfrm rot="18125902">
              <a:off x="10309609" y="5797899"/>
              <a:ext cx="281354" cy="803868"/>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DA5E81AF-B670-4B99-8180-CB9EAC4E36FB}"/>
                </a:ext>
              </a:extLst>
            </p:cNvPr>
            <p:cNvSpPr txBox="1"/>
            <p:nvPr/>
          </p:nvSpPr>
          <p:spPr>
            <a:xfrm rot="18181228">
              <a:off x="9636369" y="5576835"/>
              <a:ext cx="532563"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N</a:t>
              </a:r>
            </a:p>
          </p:txBody>
        </p:sp>
      </p:grpSp>
      <p:sp>
        <p:nvSpPr>
          <p:cNvPr id="8" name="Oval 7">
            <a:extLst>
              <a:ext uri="{FF2B5EF4-FFF2-40B4-BE49-F238E27FC236}">
                <a16:creationId xmlns:a16="http://schemas.microsoft.com/office/drawing/2014/main" id="{04CDF796-333F-485E-8A80-AD44016E6F6D}"/>
              </a:ext>
            </a:extLst>
          </p:cNvPr>
          <p:cNvSpPr/>
          <p:nvPr/>
        </p:nvSpPr>
        <p:spPr>
          <a:xfrm>
            <a:off x="8551147" y="4511710"/>
            <a:ext cx="60290" cy="60290"/>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3503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C6C2B-1CA8-447C-86EE-8B31F31E972A}"/>
              </a:ext>
            </a:extLst>
          </p:cNvPr>
          <p:cNvSpPr>
            <a:spLocks noGrp="1"/>
          </p:cNvSpPr>
          <p:nvPr>
            <p:ph type="title"/>
          </p:nvPr>
        </p:nvSpPr>
        <p:spPr/>
        <p:txBody>
          <a:bodyPr/>
          <a:lstStyle/>
          <a:p>
            <a:r>
              <a:rPr lang="en-US" b="1" dirty="0"/>
              <a:t>Numerical Model</a:t>
            </a:r>
          </a:p>
        </p:txBody>
      </p:sp>
      <p:pic>
        <p:nvPicPr>
          <p:cNvPr id="7" name="Picture 6">
            <a:extLst>
              <a:ext uri="{FF2B5EF4-FFF2-40B4-BE49-F238E27FC236}">
                <a16:creationId xmlns:a16="http://schemas.microsoft.com/office/drawing/2014/main" id="{5012883A-4E75-4BB6-8826-7680200038FE}"/>
              </a:ext>
            </a:extLst>
          </p:cNvPr>
          <p:cNvPicPr>
            <a:picLocks noChangeAspect="1"/>
          </p:cNvPicPr>
          <p:nvPr/>
        </p:nvPicPr>
        <p:blipFill>
          <a:blip r:embed="rId3"/>
          <a:stretch>
            <a:fillRect/>
          </a:stretch>
        </p:blipFill>
        <p:spPr>
          <a:xfrm>
            <a:off x="222470" y="0"/>
            <a:ext cx="11747060" cy="6858000"/>
          </a:xfrm>
          <a:prstGeom prst="rect">
            <a:avLst/>
          </a:prstGeom>
        </p:spPr>
      </p:pic>
      <p:sp>
        <p:nvSpPr>
          <p:cNvPr id="8" name="TextBox 7">
            <a:extLst>
              <a:ext uri="{FF2B5EF4-FFF2-40B4-BE49-F238E27FC236}">
                <a16:creationId xmlns:a16="http://schemas.microsoft.com/office/drawing/2014/main" id="{819A9AB0-7A4F-4094-8B1F-CF872376EAE4}"/>
              </a:ext>
            </a:extLst>
          </p:cNvPr>
          <p:cNvSpPr txBox="1"/>
          <p:nvPr/>
        </p:nvSpPr>
        <p:spPr>
          <a:xfrm>
            <a:off x="3094893" y="150726"/>
            <a:ext cx="6008914" cy="584775"/>
          </a:xfrm>
          <a:prstGeom prst="rect">
            <a:avLst/>
          </a:prstGeom>
          <a:solidFill>
            <a:schemeClr val="bg1"/>
          </a:solidFill>
          <a:ln>
            <a:solidFill>
              <a:schemeClr val="tx1"/>
            </a:solidFill>
          </a:ln>
        </p:spPr>
        <p:txBody>
          <a:bodyPr wrap="square" rtlCol="0">
            <a:spAutoFit/>
          </a:bodyPr>
          <a:lstStyle/>
          <a:p>
            <a:pPr algn="ctr"/>
            <a:r>
              <a:rPr lang="en-US" sz="3200" dirty="0"/>
              <a:t>Rainfall-Runoff-Recharge Polygons</a:t>
            </a:r>
          </a:p>
        </p:txBody>
      </p:sp>
      <p:grpSp>
        <p:nvGrpSpPr>
          <p:cNvPr id="12" name="Group 11">
            <a:extLst>
              <a:ext uri="{FF2B5EF4-FFF2-40B4-BE49-F238E27FC236}">
                <a16:creationId xmlns:a16="http://schemas.microsoft.com/office/drawing/2014/main" id="{4243C0B0-6B98-410B-936E-FBD1B37C76AC}"/>
              </a:ext>
            </a:extLst>
          </p:cNvPr>
          <p:cNvGrpSpPr/>
          <p:nvPr/>
        </p:nvGrpSpPr>
        <p:grpSpPr>
          <a:xfrm>
            <a:off x="9610263" y="5602941"/>
            <a:ext cx="1241957" cy="737569"/>
            <a:chOff x="9610263" y="5602941"/>
            <a:chExt cx="1241957" cy="737569"/>
          </a:xfrm>
        </p:grpSpPr>
        <p:sp>
          <p:nvSpPr>
            <p:cNvPr id="9" name="Arrow: Up 8">
              <a:extLst>
                <a:ext uri="{FF2B5EF4-FFF2-40B4-BE49-F238E27FC236}">
                  <a16:creationId xmlns:a16="http://schemas.microsoft.com/office/drawing/2014/main" id="{BEEE8B3A-1694-4224-81BF-85BC779F4B17}"/>
                </a:ext>
              </a:extLst>
            </p:cNvPr>
            <p:cNvSpPr/>
            <p:nvPr/>
          </p:nvSpPr>
          <p:spPr>
            <a:xfrm rot="18125902">
              <a:off x="10309609" y="5797899"/>
              <a:ext cx="281354" cy="803868"/>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4E4F8B3-3256-4231-B25D-B1901FB3337F}"/>
                </a:ext>
              </a:extLst>
            </p:cNvPr>
            <p:cNvSpPr txBox="1"/>
            <p:nvPr/>
          </p:nvSpPr>
          <p:spPr>
            <a:xfrm rot="18181228">
              <a:off x="9636369" y="5576835"/>
              <a:ext cx="532563"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N</a:t>
              </a:r>
            </a:p>
          </p:txBody>
        </p:sp>
      </p:grpSp>
    </p:spTree>
    <p:extLst>
      <p:ext uri="{BB962C8B-B14F-4D97-AF65-F5344CB8AC3E}">
        <p14:creationId xmlns:p14="http://schemas.microsoft.com/office/powerpoint/2010/main" val="1406910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525D3C-BB75-4B48-9348-66926CEC288A}"/>
              </a:ext>
            </a:extLst>
          </p:cNvPr>
          <p:cNvPicPr>
            <a:picLocks noChangeAspect="1"/>
          </p:cNvPicPr>
          <p:nvPr/>
        </p:nvPicPr>
        <p:blipFill>
          <a:blip r:embed="rId3"/>
          <a:stretch>
            <a:fillRect/>
          </a:stretch>
        </p:blipFill>
        <p:spPr>
          <a:xfrm>
            <a:off x="914400" y="0"/>
            <a:ext cx="9794392" cy="6858000"/>
          </a:xfrm>
          <a:prstGeom prst="rect">
            <a:avLst/>
          </a:prstGeom>
        </p:spPr>
      </p:pic>
      <p:sp>
        <p:nvSpPr>
          <p:cNvPr id="2" name="Title 1">
            <a:extLst>
              <a:ext uri="{FF2B5EF4-FFF2-40B4-BE49-F238E27FC236}">
                <a16:creationId xmlns:a16="http://schemas.microsoft.com/office/drawing/2014/main" id="{D59C6C2B-1CA8-447C-86EE-8B31F31E972A}"/>
              </a:ext>
            </a:extLst>
          </p:cNvPr>
          <p:cNvSpPr>
            <a:spLocks noGrp="1"/>
          </p:cNvSpPr>
          <p:nvPr>
            <p:ph type="title"/>
          </p:nvPr>
        </p:nvSpPr>
        <p:spPr>
          <a:xfrm>
            <a:off x="4638069" y="184716"/>
            <a:ext cx="5465466" cy="760291"/>
          </a:xfrm>
        </p:spPr>
        <p:txBody>
          <a:bodyPr>
            <a:normAutofit/>
          </a:bodyPr>
          <a:lstStyle/>
          <a:p>
            <a:r>
              <a:rPr lang="en-US" sz="3200" b="1" dirty="0"/>
              <a:t>Rainfall-Runoff-Recharge Model</a:t>
            </a:r>
          </a:p>
        </p:txBody>
      </p:sp>
    </p:spTree>
    <p:extLst>
      <p:ext uri="{BB962C8B-B14F-4D97-AF65-F5344CB8AC3E}">
        <p14:creationId xmlns:p14="http://schemas.microsoft.com/office/powerpoint/2010/main" val="3919875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E3612-735B-4A60-9758-002C92144048}"/>
              </a:ext>
            </a:extLst>
          </p:cNvPr>
          <p:cNvSpPr>
            <a:spLocks noGrp="1"/>
          </p:cNvSpPr>
          <p:nvPr>
            <p:ph type="title"/>
          </p:nvPr>
        </p:nvSpPr>
        <p:spPr>
          <a:xfrm>
            <a:off x="1395422" y="241573"/>
            <a:ext cx="10515600" cy="1325563"/>
          </a:xfrm>
        </p:spPr>
        <p:txBody>
          <a:bodyPr/>
          <a:lstStyle/>
          <a:p>
            <a:r>
              <a:rPr lang="en-US" b="1" dirty="0"/>
              <a:t>Overview of Agenda</a:t>
            </a:r>
          </a:p>
        </p:txBody>
      </p:sp>
      <p:sp>
        <p:nvSpPr>
          <p:cNvPr id="3" name="Content Placeholder 2">
            <a:extLst>
              <a:ext uri="{FF2B5EF4-FFF2-40B4-BE49-F238E27FC236}">
                <a16:creationId xmlns:a16="http://schemas.microsoft.com/office/drawing/2014/main" id="{E3F5DA95-F034-42D0-9155-E303F85E311A}"/>
              </a:ext>
            </a:extLst>
          </p:cNvPr>
          <p:cNvSpPr>
            <a:spLocks noGrp="1"/>
          </p:cNvSpPr>
          <p:nvPr>
            <p:ph idx="1"/>
          </p:nvPr>
        </p:nvSpPr>
        <p:spPr>
          <a:xfrm>
            <a:off x="2294311" y="1361196"/>
            <a:ext cx="8333255" cy="4351338"/>
          </a:xfrm>
        </p:spPr>
        <p:txBody>
          <a:bodyPr>
            <a:normAutofit/>
          </a:bodyPr>
          <a:lstStyle/>
          <a:p>
            <a:r>
              <a:rPr lang="en-US" sz="3600" dirty="0"/>
              <a:t>Update on GSP schedule and progress</a:t>
            </a:r>
          </a:p>
          <a:p>
            <a:r>
              <a:rPr lang="en-US" sz="3600" dirty="0"/>
              <a:t>Revised Water Budget</a:t>
            </a:r>
          </a:p>
          <a:p>
            <a:r>
              <a:rPr lang="en-US" sz="3600" dirty="0"/>
              <a:t>Numerical Model</a:t>
            </a:r>
          </a:p>
          <a:p>
            <a:r>
              <a:rPr lang="en-US" sz="3600" dirty="0"/>
              <a:t>Sustainability Criteria: Water Quality</a:t>
            </a:r>
          </a:p>
          <a:p>
            <a:r>
              <a:rPr lang="en-US" sz="3600" dirty="0"/>
              <a:t>TAC next steps</a:t>
            </a:r>
          </a:p>
        </p:txBody>
      </p:sp>
    </p:spTree>
    <p:extLst>
      <p:ext uri="{BB962C8B-B14F-4D97-AF65-F5344CB8AC3E}">
        <p14:creationId xmlns:p14="http://schemas.microsoft.com/office/powerpoint/2010/main" val="1856557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AD30-BAC5-400E-8800-A7C34B4FF420}"/>
              </a:ext>
            </a:extLst>
          </p:cNvPr>
          <p:cNvSpPr>
            <a:spLocks noGrp="1"/>
          </p:cNvSpPr>
          <p:nvPr>
            <p:ph type="title"/>
          </p:nvPr>
        </p:nvSpPr>
        <p:spPr>
          <a:xfrm>
            <a:off x="929999" y="375636"/>
            <a:ext cx="9234435" cy="800484"/>
          </a:xfrm>
        </p:spPr>
        <p:txBody>
          <a:bodyPr/>
          <a:lstStyle/>
          <a:p>
            <a:pPr algn="ctr"/>
            <a:r>
              <a:rPr lang="en-US" b="1" dirty="0"/>
              <a:t>Calibrated to Measured Hydrographs</a:t>
            </a:r>
          </a:p>
        </p:txBody>
      </p:sp>
      <p:pic>
        <p:nvPicPr>
          <p:cNvPr id="5" name="Picture 4">
            <a:extLst>
              <a:ext uri="{FF2B5EF4-FFF2-40B4-BE49-F238E27FC236}">
                <a16:creationId xmlns:a16="http://schemas.microsoft.com/office/drawing/2014/main" id="{E09309AE-9E92-46E4-B0B6-DB4919D2C383}"/>
              </a:ext>
            </a:extLst>
          </p:cNvPr>
          <p:cNvPicPr>
            <a:picLocks noChangeAspect="1"/>
          </p:cNvPicPr>
          <p:nvPr/>
        </p:nvPicPr>
        <p:blipFill>
          <a:blip r:embed="rId3"/>
          <a:stretch>
            <a:fillRect/>
          </a:stretch>
        </p:blipFill>
        <p:spPr>
          <a:xfrm>
            <a:off x="0" y="1137302"/>
            <a:ext cx="7893676" cy="5720698"/>
          </a:xfrm>
          <a:prstGeom prst="rect">
            <a:avLst/>
          </a:prstGeom>
        </p:spPr>
      </p:pic>
      <p:sp>
        <p:nvSpPr>
          <p:cNvPr id="6" name="TextBox 5">
            <a:extLst>
              <a:ext uri="{FF2B5EF4-FFF2-40B4-BE49-F238E27FC236}">
                <a16:creationId xmlns:a16="http://schemas.microsoft.com/office/drawing/2014/main" id="{1C35D8F9-63A6-4C24-8BF1-90966A41C393}"/>
              </a:ext>
            </a:extLst>
          </p:cNvPr>
          <p:cNvSpPr txBox="1"/>
          <p:nvPr/>
        </p:nvSpPr>
        <p:spPr>
          <a:xfrm>
            <a:off x="8279842" y="2512088"/>
            <a:ext cx="3597310" cy="584775"/>
          </a:xfrm>
          <a:prstGeom prst="rect">
            <a:avLst/>
          </a:prstGeom>
          <a:noFill/>
        </p:spPr>
        <p:txBody>
          <a:bodyPr wrap="square" rtlCol="0">
            <a:spAutoFit/>
          </a:bodyPr>
          <a:lstStyle/>
          <a:p>
            <a:r>
              <a:rPr lang="en-US" sz="3200" dirty="0"/>
              <a:t>77 hydrograph wells</a:t>
            </a:r>
          </a:p>
        </p:txBody>
      </p:sp>
    </p:spTree>
    <p:extLst>
      <p:ext uri="{BB962C8B-B14F-4D97-AF65-F5344CB8AC3E}">
        <p14:creationId xmlns:p14="http://schemas.microsoft.com/office/powerpoint/2010/main" val="3785782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ADD0FF-A6FE-4082-AA8B-1337886739D9}"/>
              </a:ext>
            </a:extLst>
          </p:cNvPr>
          <p:cNvPicPr>
            <a:picLocks noChangeAspect="1"/>
          </p:cNvPicPr>
          <p:nvPr/>
        </p:nvPicPr>
        <p:blipFill>
          <a:blip r:embed="rId3"/>
          <a:stretch>
            <a:fillRect/>
          </a:stretch>
        </p:blipFill>
        <p:spPr>
          <a:xfrm>
            <a:off x="0" y="1119601"/>
            <a:ext cx="7918101" cy="5738399"/>
          </a:xfrm>
          <a:prstGeom prst="rect">
            <a:avLst/>
          </a:prstGeom>
        </p:spPr>
      </p:pic>
      <p:sp>
        <p:nvSpPr>
          <p:cNvPr id="6" name="Title 1">
            <a:extLst>
              <a:ext uri="{FF2B5EF4-FFF2-40B4-BE49-F238E27FC236}">
                <a16:creationId xmlns:a16="http://schemas.microsoft.com/office/drawing/2014/main" id="{D57D34FE-24F2-4463-995B-3E7150335145}"/>
              </a:ext>
            </a:extLst>
          </p:cNvPr>
          <p:cNvSpPr>
            <a:spLocks noGrp="1"/>
          </p:cNvSpPr>
          <p:nvPr>
            <p:ph type="title"/>
          </p:nvPr>
        </p:nvSpPr>
        <p:spPr>
          <a:xfrm>
            <a:off x="291665" y="112885"/>
            <a:ext cx="10515600" cy="1325563"/>
          </a:xfrm>
        </p:spPr>
        <p:txBody>
          <a:bodyPr/>
          <a:lstStyle/>
          <a:p>
            <a:pPr algn="ctr"/>
            <a:r>
              <a:rPr lang="en-US" b="1" dirty="0"/>
              <a:t>Calibrated to Measured Hydrographs</a:t>
            </a:r>
          </a:p>
        </p:txBody>
      </p:sp>
      <p:sp>
        <p:nvSpPr>
          <p:cNvPr id="7" name="TextBox 6">
            <a:extLst>
              <a:ext uri="{FF2B5EF4-FFF2-40B4-BE49-F238E27FC236}">
                <a16:creationId xmlns:a16="http://schemas.microsoft.com/office/drawing/2014/main" id="{5962D825-F5B4-4937-875A-0A180022567B}"/>
              </a:ext>
            </a:extLst>
          </p:cNvPr>
          <p:cNvSpPr txBox="1"/>
          <p:nvPr/>
        </p:nvSpPr>
        <p:spPr>
          <a:xfrm>
            <a:off x="8366234" y="2375345"/>
            <a:ext cx="3268718" cy="1938992"/>
          </a:xfrm>
          <a:prstGeom prst="rect">
            <a:avLst/>
          </a:prstGeom>
          <a:noFill/>
        </p:spPr>
        <p:txBody>
          <a:bodyPr wrap="square" rtlCol="0">
            <a:spAutoFit/>
          </a:bodyPr>
          <a:lstStyle/>
          <a:p>
            <a:r>
              <a:rPr lang="en-US" sz="2400" dirty="0"/>
              <a:t>While some hydrographs are better simulated than others, the model calibration meets standard expectations.</a:t>
            </a:r>
          </a:p>
        </p:txBody>
      </p:sp>
    </p:spTree>
    <p:extLst>
      <p:ext uri="{BB962C8B-B14F-4D97-AF65-F5344CB8AC3E}">
        <p14:creationId xmlns:p14="http://schemas.microsoft.com/office/powerpoint/2010/main" val="461529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AD30-BAC5-400E-8800-A7C34B4FF420}"/>
              </a:ext>
            </a:extLst>
          </p:cNvPr>
          <p:cNvSpPr>
            <a:spLocks noGrp="1"/>
          </p:cNvSpPr>
          <p:nvPr>
            <p:ph type="title"/>
          </p:nvPr>
        </p:nvSpPr>
        <p:spPr>
          <a:xfrm>
            <a:off x="1718268" y="365126"/>
            <a:ext cx="9234435" cy="800484"/>
          </a:xfrm>
        </p:spPr>
        <p:txBody>
          <a:bodyPr/>
          <a:lstStyle/>
          <a:p>
            <a:pPr algn="ctr"/>
            <a:r>
              <a:rPr lang="en-US" dirty="0"/>
              <a:t>Calibrated to Measured Hydrographs</a:t>
            </a:r>
          </a:p>
        </p:txBody>
      </p:sp>
      <p:pic>
        <p:nvPicPr>
          <p:cNvPr id="4" name="Picture 3">
            <a:extLst>
              <a:ext uri="{FF2B5EF4-FFF2-40B4-BE49-F238E27FC236}">
                <a16:creationId xmlns:a16="http://schemas.microsoft.com/office/drawing/2014/main" id="{9D8615C7-A996-4179-ACA4-870A97E86164}"/>
              </a:ext>
            </a:extLst>
          </p:cNvPr>
          <p:cNvPicPr>
            <a:picLocks noChangeAspect="1"/>
          </p:cNvPicPr>
          <p:nvPr/>
        </p:nvPicPr>
        <p:blipFill>
          <a:blip r:embed="rId3"/>
          <a:stretch>
            <a:fillRect/>
          </a:stretch>
        </p:blipFill>
        <p:spPr>
          <a:xfrm>
            <a:off x="0" y="78777"/>
            <a:ext cx="12192000" cy="6700446"/>
          </a:xfrm>
          <a:prstGeom prst="rect">
            <a:avLst/>
          </a:prstGeom>
        </p:spPr>
      </p:pic>
      <p:sp>
        <p:nvSpPr>
          <p:cNvPr id="5" name="TextBox 4">
            <a:extLst>
              <a:ext uri="{FF2B5EF4-FFF2-40B4-BE49-F238E27FC236}">
                <a16:creationId xmlns:a16="http://schemas.microsoft.com/office/drawing/2014/main" id="{A5FB0D32-9430-469D-93ED-1D7BF25E78E7}"/>
              </a:ext>
            </a:extLst>
          </p:cNvPr>
          <p:cNvSpPr txBox="1"/>
          <p:nvPr/>
        </p:nvSpPr>
        <p:spPr>
          <a:xfrm>
            <a:off x="865432" y="304220"/>
            <a:ext cx="7094137" cy="1311128"/>
          </a:xfrm>
          <a:prstGeom prst="rect">
            <a:avLst/>
          </a:prstGeom>
          <a:noFill/>
        </p:spPr>
        <p:txBody>
          <a:bodyPr wrap="square" rtlCol="0">
            <a:spAutoFit/>
          </a:bodyPr>
          <a:lstStyle/>
          <a:p>
            <a:pPr algn="ctr">
              <a:lnSpc>
                <a:spcPct val="90000"/>
              </a:lnSpc>
              <a:spcBef>
                <a:spcPct val="0"/>
              </a:spcBef>
            </a:pPr>
            <a:r>
              <a:rPr lang="en-US" sz="4400" b="1" dirty="0">
                <a:latin typeface="+mj-lt"/>
                <a:ea typeface="+mj-ea"/>
                <a:cs typeface="+mj-cs"/>
              </a:rPr>
              <a:t>Hydraulic Conductivity and </a:t>
            </a:r>
            <a:r>
              <a:rPr lang="en-US" sz="4400" b="1" dirty="0" err="1">
                <a:latin typeface="+mj-lt"/>
                <a:ea typeface="+mj-ea"/>
                <a:cs typeface="+mj-cs"/>
              </a:rPr>
              <a:t>Storativity</a:t>
            </a:r>
            <a:r>
              <a:rPr lang="en-US" sz="4400" b="1" dirty="0">
                <a:latin typeface="+mj-lt"/>
                <a:ea typeface="+mj-ea"/>
                <a:cs typeface="+mj-cs"/>
              </a:rPr>
              <a:t> Zones</a:t>
            </a:r>
          </a:p>
        </p:txBody>
      </p:sp>
    </p:spTree>
    <p:extLst>
      <p:ext uri="{BB962C8B-B14F-4D97-AF65-F5344CB8AC3E}">
        <p14:creationId xmlns:p14="http://schemas.microsoft.com/office/powerpoint/2010/main" val="2874611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AD30-BAC5-400E-8800-A7C34B4FF420}"/>
              </a:ext>
            </a:extLst>
          </p:cNvPr>
          <p:cNvSpPr>
            <a:spLocks noGrp="1"/>
          </p:cNvSpPr>
          <p:nvPr>
            <p:ph type="title"/>
          </p:nvPr>
        </p:nvSpPr>
        <p:spPr>
          <a:xfrm>
            <a:off x="504051" y="239005"/>
            <a:ext cx="10515600" cy="1325563"/>
          </a:xfrm>
        </p:spPr>
        <p:txBody>
          <a:bodyPr/>
          <a:lstStyle/>
          <a:p>
            <a:r>
              <a:rPr lang="en-US" b="1" dirty="0"/>
              <a:t>Sustainability criteria for groundwater quality</a:t>
            </a:r>
          </a:p>
        </p:txBody>
      </p:sp>
      <p:sp>
        <p:nvSpPr>
          <p:cNvPr id="3" name="Content Placeholder 2">
            <a:extLst>
              <a:ext uri="{FF2B5EF4-FFF2-40B4-BE49-F238E27FC236}">
                <a16:creationId xmlns:a16="http://schemas.microsoft.com/office/drawing/2014/main" id="{26E99884-6AD6-4981-8C0A-42D11D6CF42B}"/>
              </a:ext>
            </a:extLst>
          </p:cNvPr>
          <p:cNvSpPr>
            <a:spLocks noGrp="1"/>
          </p:cNvSpPr>
          <p:nvPr>
            <p:ph idx="1"/>
          </p:nvPr>
        </p:nvSpPr>
        <p:spPr>
          <a:xfrm>
            <a:off x="2448910" y="1489300"/>
            <a:ext cx="8904890" cy="4351338"/>
          </a:xfrm>
        </p:spPr>
        <p:txBody>
          <a:bodyPr/>
          <a:lstStyle/>
          <a:p>
            <a:pPr marL="0" indent="0">
              <a:buNone/>
            </a:pPr>
            <a:r>
              <a:rPr lang="en-US" sz="3200" dirty="0"/>
              <a:t>Topics</a:t>
            </a:r>
          </a:p>
          <a:p>
            <a:r>
              <a:rPr lang="en-US" dirty="0"/>
              <a:t>Brief background</a:t>
            </a:r>
          </a:p>
          <a:p>
            <a:r>
              <a:rPr lang="en-US" dirty="0"/>
              <a:t>Undesirable results</a:t>
            </a:r>
          </a:p>
          <a:p>
            <a:r>
              <a:rPr lang="en-US" dirty="0"/>
              <a:t>Minimum thresholds</a:t>
            </a:r>
          </a:p>
          <a:p>
            <a:r>
              <a:rPr lang="en-US" dirty="0"/>
              <a:t>Measurable objectives</a:t>
            </a:r>
          </a:p>
          <a:p>
            <a:r>
              <a:rPr lang="en-US" dirty="0"/>
              <a:t>Management actions and monitoring</a:t>
            </a:r>
          </a:p>
          <a:p>
            <a:r>
              <a:rPr lang="en-US" dirty="0"/>
              <a:t>Key definitions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29488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22FC69F-8212-46CF-9775-5A1C3BE15598}"/>
              </a:ext>
            </a:extLst>
          </p:cNvPr>
          <p:cNvSpPr>
            <a:spLocks noGrp="1"/>
          </p:cNvSpPr>
          <p:nvPr>
            <p:ph idx="1"/>
          </p:nvPr>
        </p:nvSpPr>
        <p:spPr>
          <a:xfrm>
            <a:off x="1167678" y="1536334"/>
            <a:ext cx="10677833" cy="4214038"/>
          </a:xfrm>
        </p:spPr>
        <p:txBody>
          <a:bodyPr>
            <a:normAutofit lnSpcReduction="10000"/>
          </a:bodyPr>
          <a:lstStyle/>
          <a:p>
            <a:r>
              <a:rPr lang="en-US" dirty="0"/>
              <a:t>Focus on TDS and nitrate; other constituents tracked, too</a:t>
            </a:r>
          </a:p>
          <a:p>
            <a:r>
              <a:rPr lang="en-US" dirty="0"/>
              <a:t>Ambient TDS already exceeds drinking water standards and/or Basin Plan objectives in many wells </a:t>
            </a:r>
          </a:p>
          <a:p>
            <a:r>
              <a:rPr lang="en-US" dirty="0"/>
              <a:t>Long-term TDS data do not show water quality deterioration</a:t>
            </a:r>
          </a:p>
          <a:p>
            <a:r>
              <a:rPr lang="en-US" dirty="0"/>
              <a:t>Legacy salt and nitrate loading means that groundwater quality can get worse despite reduced loading and management actions</a:t>
            </a:r>
          </a:p>
          <a:p>
            <a:r>
              <a:rPr lang="en-US" dirty="0"/>
              <a:t>GSA role includes</a:t>
            </a:r>
          </a:p>
          <a:p>
            <a:pPr lvl="1"/>
            <a:r>
              <a:rPr lang="en-US" dirty="0"/>
              <a:t>Monitoring and reporting</a:t>
            </a:r>
          </a:p>
          <a:p>
            <a:pPr lvl="1"/>
            <a:r>
              <a:rPr lang="en-US" dirty="0"/>
              <a:t>Cooperation with water quality regulatory agencies, e.g., RWQCB</a:t>
            </a:r>
          </a:p>
          <a:p>
            <a:pPr lvl="1"/>
            <a:r>
              <a:rPr lang="en-US" dirty="0"/>
              <a:t>Prevention of undesirable results from basin management actions or projects</a:t>
            </a:r>
          </a:p>
          <a:p>
            <a:pPr>
              <a:buSzPct val="80000"/>
              <a:buFont typeface="Wingdings" panose="05000000000000000000" pitchFamily="2" charset="2"/>
              <a:buChar char="§"/>
            </a:pPr>
            <a:endParaRPr lang="en-US" dirty="0"/>
          </a:p>
          <a:p>
            <a:endParaRPr lang="en-US" dirty="0"/>
          </a:p>
          <a:p>
            <a:endParaRPr lang="en-US" dirty="0"/>
          </a:p>
          <a:p>
            <a:pPr marL="0" indent="0">
              <a:buNone/>
            </a:pPr>
            <a:endParaRPr lang="en-US" dirty="0"/>
          </a:p>
        </p:txBody>
      </p:sp>
      <p:sp>
        <p:nvSpPr>
          <p:cNvPr id="6" name="Title 1">
            <a:extLst>
              <a:ext uri="{FF2B5EF4-FFF2-40B4-BE49-F238E27FC236}">
                <a16:creationId xmlns:a16="http://schemas.microsoft.com/office/drawing/2014/main" id="{7CB66CCF-D953-401A-B4A8-6EA9C76AA00C}"/>
              </a:ext>
            </a:extLst>
          </p:cNvPr>
          <p:cNvSpPr>
            <a:spLocks noGrp="1"/>
          </p:cNvSpPr>
          <p:nvPr>
            <p:ph type="title"/>
          </p:nvPr>
        </p:nvSpPr>
        <p:spPr>
          <a:xfrm>
            <a:off x="477517" y="235291"/>
            <a:ext cx="10515600" cy="1325563"/>
          </a:xfrm>
        </p:spPr>
        <p:txBody>
          <a:bodyPr/>
          <a:lstStyle/>
          <a:p>
            <a:r>
              <a:rPr lang="en-US" b="1" dirty="0"/>
              <a:t>Background on groundwater quality</a:t>
            </a:r>
          </a:p>
        </p:txBody>
      </p:sp>
    </p:spTree>
    <p:extLst>
      <p:ext uri="{BB962C8B-B14F-4D97-AF65-F5344CB8AC3E}">
        <p14:creationId xmlns:p14="http://schemas.microsoft.com/office/powerpoint/2010/main" val="170080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02D81-217C-40A9-A4CA-4AFEF4E6BB91}"/>
              </a:ext>
            </a:extLst>
          </p:cNvPr>
          <p:cNvSpPr>
            <a:spLocks noGrp="1"/>
          </p:cNvSpPr>
          <p:nvPr>
            <p:ph type="title"/>
          </p:nvPr>
        </p:nvSpPr>
        <p:spPr>
          <a:xfrm>
            <a:off x="478657" y="232872"/>
            <a:ext cx="10515600" cy="1325563"/>
          </a:xfrm>
        </p:spPr>
        <p:txBody>
          <a:bodyPr/>
          <a:lstStyle/>
          <a:p>
            <a:r>
              <a:rPr lang="en-US" b="1" dirty="0"/>
              <a:t>Undesirable results: TDS and Nitrate</a:t>
            </a:r>
            <a:endParaRPr lang="en-US" dirty="0"/>
          </a:p>
        </p:txBody>
      </p:sp>
      <p:sp>
        <p:nvSpPr>
          <p:cNvPr id="3" name="Content Placeholder 2">
            <a:extLst>
              <a:ext uri="{FF2B5EF4-FFF2-40B4-BE49-F238E27FC236}">
                <a16:creationId xmlns:a16="http://schemas.microsoft.com/office/drawing/2014/main" id="{3ADF6221-FC48-4FB5-8C89-5847AE0A8EE0}"/>
              </a:ext>
            </a:extLst>
          </p:cNvPr>
          <p:cNvSpPr>
            <a:spLocks noGrp="1"/>
          </p:cNvSpPr>
          <p:nvPr>
            <p:ph idx="1"/>
          </p:nvPr>
        </p:nvSpPr>
        <p:spPr>
          <a:xfrm>
            <a:off x="1194234" y="1509394"/>
            <a:ext cx="10515600" cy="4351338"/>
          </a:xfrm>
        </p:spPr>
        <p:txBody>
          <a:bodyPr/>
          <a:lstStyle/>
          <a:p>
            <a:r>
              <a:rPr lang="en-US" dirty="0"/>
              <a:t>Undesirable results involve degradation of water quality that adversely affects beneficial uses</a:t>
            </a:r>
          </a:p>
          <a:p>
            <a:pPr lvl="1"/>
            <a:r>
              <a:rPr lang="en-US" dirty="0"/>
              <a:t>TDS and nitrate: drinking water supply for municipalities and domestic users</a:t>
            </a:r>
          </a:p>
          <a:p>
            <a:pPr lvl="1"/>
            <a:r>
              <a:rPr lang="en-US" dirty="0"/>
              <a:t>TDS: irrigation water quality</a:t>
            </a:r>
          </a:p>
          <a:p>
            <a:pPr lvl="1"/>
            <a:r>
              <a:rPr lang="en-US" dirty="0"/>
              <a:t>Nitrate: impacts on connected surface water (algal growth, eutrophication) </a:t>
            </a:r>
          </a:p>
          <a:p>
            <a:r>
              <a:rPr lang="en-US" dirty="0"/>
              <a:t>Potential sources include </a:t>
            </a:r>
          </a:p>
          <a:p>
            <a:pPr lvl="1"/>
            <a:r>
              <a:rPr lang="en-US" dirty="0"/>
              <a:t>Salt loading from irrigation, urban and domestic use (e.g., water softening) and need for basin outflow</a:t>
            </a:r>
          </a:p>
          <a:p>
            <a:pPr lvl="1"/>
            <a:r>
              <a:rPr lang="en-US" dirty="0"/>
              <a:t>Nitrate loading from fertilizers, municipal wastewater disposal, domestic septic systems, animal wastes</a:t>
            </a:r>
          </a:p>
          <a:p>
            <a:pPr lvl="1"/>
            <a:endParaRPr lang="en-US" dirty="0"/>
          </a:p>
        </p:txBody>
      </p:sp>
    </p:spTree>
    <p:extLst>
      <p:ext uri="{BB962C8B-B14F-4D97-AF65-F5344CB8AC3E}">
        <p14:creationId xmlns:p14="http://schemas.microsoft.com/office/powerpoint/2010/main" val="352463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EDBA1-ADBB-434D-82C7-0CE8180F417C}"/>
              </a:ext>
            </a:extLst>
          </p:cNvPr>
          <p:cNvSpPr>
            <a:spLocks noGrp="1"/>
          </p:cNvSpPr>
          <p:nvPr>
            <p:ph type="title"/>
          </p:nvPr>
        </p:nvSpPr>
        <p:spPr>
          <a:xfrm>
            <a:off x="479095" y="239005"/>
            <a:ext cx="10515600" cy="1325563"/>
          </a:xfrm>
        </p:spPr>
        <p:txBody>
          <a:bodyPr/>
          <a:lstStyle/>
          <a:p>
            <a:r>
              <a:rPr lang="en-US" b="1" dirty="0"/>
              <a:t>Minimum Thresholds</a:t>
            </a:r>
          </a:p>
        </p:txBody>
      </p:sp>
      <p:sp>
        <p:nvSpPr>
          <p:cNvPr id="3" name="Content Placeholder 2">
            <a:extLst>
              <a:ext uri="{FF2B5EF4-FFF2-40B4-BE49-F238E27FC236}">
                <a16:creationId xmlns:a16="http://schemas.microsoft.com/office/drawing/2014/main" id="{48100034-B6E9-447D-A636-4526BBFA4AF8}"/>
              </a:ext>
            </a:extLst>
          </p:cNvPr>
          <p:cNvSpPr>
            <a:spLocks noGrp="1"/>
          </p:cNvSpPr>
          <p:nvPr>
            <p:ph idx="1"/>
          </p:nvPr>
        </p:nvSpPr>
        <p:spPr>
          <a:xfrm>
            <a:off x="1395245" y="1468039"/>
            <a:ext cx="10515600" cy="4351338"/>
          </a:xfrm>
        </p:spPr>
        <p:txBody>
          <a:bodyPr>
            <a:normAutofit/>
          </a:bodyPr>
          <a:lstStyle/>
          <a:p>
            <a:pPr marL="0" indent="0">
              <a:buNone/>
            </a:pPr>
            <a:r>
              <a:rPr lang="en-US" u="sng" dirty="0"/>
              <a:t>Minimum thresholds </a:t>
            </a:r>
            <a:r>
              <a:rPr lang="en-US" dirty="0"/>
              <a:t>for water quality to be defined in terms of:</a:t>
            </a:r>
          </a:p>
          <a:p>
            <a:pPr marL="682625" indent="-220663"/>
            <a:r>
              <a:rPr lang="en-US" dirty="0"/>
              <a:t>Constituents of concern determined by the GSA</a:t>
            </a:r>
          </a:p>
          <a:p>
            <a:pPr marL="1139825" lvl="2" indent="-220663"/>
            <a:r>
              <a:rPr lang="en-US" sz="2400" dirty="0"/>
              <a:t>TDS</a:t>
            </a:r>
          </a:p>
          <a:p>
            <a:pPr marL="1139825" lvl="2" indent="-220663"/>
            <a:r>
              <a:rPr lang="en-US" sz="2400" dirty="0"/>
              <a:t>Nitrate</a:t>
            </a:r>
          </a:p>
          <a:p>
            <a:pPr marL="1139825" lvl="2" indent="-220663"/>
            <a:r>
              <a:rPr lang="en-US" sz="2400" dirty="0"/>
              <a:t>Other constituents are considered native and/or not significantly or unreasonably affected by basin management</a:t>
            </a:r>
          </a:p>
          <a:p>
            <a:pPr marL="682625" indent="-220663"/>
            <a:r>
              <a:rPr lang="en-US" dirty="0"/>
              <a:t>Number of supply wells, volume of water, or an isocontour</a:t>
            </a:r>
          </a:p>
          <a:p>
            <a:pPr marL="1139825" lvl="1" indent="-220663"/>
            <a:r>
              <a:rPr lang="en-US" dirty="0"/>
              <a:t>SBCWD monitoring is based almost entirely on supply wells and were identified to represent supply wells</a:t>
            </a:r>
          </a:p>
        </p:txBody>
      </p:sp>
    </p:spTree>
    <p:extLst>
      <p:ext uri="{BB962C8B-B14F-4D97-AF65-F5344CB8AC3E}">
        <p14:creationId xmlns:p14="http://schemas.microsoft.com/office/powerpoint/2010/main" val="743184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AD30-BAC5-400E-8800-A7C34B4FF420}"/>
              </a:ext>
            </a:extLst>
          </p:cNvPr>
          <p:cNvSpPr>
            <a:spLocks noGrp="1"/>
          </p:cNvSpPr>
          <p:nvPr>
            <p:ph type="title"/>
          </p:nvPr>
        </p:nvSpPr>
        <p:spPr>
          <a:xfrm>
            <a:off x="491356" y="222358"/>
            <a:ext cx="10515600" cy="1325563"/>
          </a:xfrm>
        </p:spPr>
        <p:txBody>
          <a:bodyPr/>
          <a:lstStyle/>
          <a:p>
            <a:r>
              <a:rPr lang="en-US" b="1" dirty="0"/>
              <a:t>Setting minimum thresholds</a:t>
            </a:r>
          </a:p>
        </p:txBody>
      </p:sp>
      <p:sp>
        <p:nvSpPr>
          <p:cNvPr id="3" name="Content Placeholder 2">
            <a:extLst>
              <a:ext uri="{FF2B5EF4-FFF2-40B4-BE49-F238E27FC236}">
                <a16:creationId xmlns:a16="http://schemas.microsoft.com/office/drawing/2014/main" id="{26E99884-6AD6-4981-8C0A-42D11D6CF42B}"/>
              </a:ext>
            </a:extLst>
          </p:cNvPr>
          <p:cNvSpPr>
            <a:spLocks noGrp="1"/>
          </p:cNvSpPr>
          <p:nvPr>
            <p:ph idx="1"/>
          </p:nvPr>
        </p:nvSpPr>
        <p:spPr>
          <a:xfrm>
            <a:off x="491356" y="1535900"/>
            <a:ext cx="3416300" cy="3596964"/>
          </a:xfrm>
        </p:spPr>
        <p:txBody>
          <a:bodyPr>
            <a:normAutofit/>
          </a:bodyPr>
          <a:lstStyle/>
          <a:p>
            <a:pPr marL="0" indent="0">
              <a:buNone/>
            </a:pPr>
            <a:r>
              <a:rPr lang="en-US" dirty="0"/>
              <a:t>RWQCB General Basin Plan Objectives</a:t>
            </a:r>
          </a:p>
          <a:p>
            <a:pPr marL="0" indent="0">
              <a:buNone/>
            </a:pPr>
            <a:endParaRPr lang="en-US" dirty="0"/>
          </a:p>
          <a:p>
            <a:pPr marL="0" indent="0">
              <a:buNone/>
            </a:pPr>
            <a:endParaRPr lang="en-US" dirty="0"/>
          </a:p>
          <a:p>
            <a:pPr marL="0" indent="0">
              <a:buNone/>
            </a:pPr>
            <a:r>
              <a:rPr lang="en-US" dirty="0"/>
              <a:t>Basin-Specific Basin Plan Objectives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id="{A08994E7-DB9D-43C4-84F2-6C9DF5D0E4F3}"/>
              </a:ext>
            </a:extLst>
          </p:cNvPr>
          <p:cNvGraphicFramePr>
            <a:graphicFrameLocks noGrp="1"/>
          </p:cNvGraphicFramePr>
          <p:nvPr>
            <p:extLst/>
          </p:nvPr>
        </p:nvGraphicFramePr>
        <p:xfrm>
          <a:off x="4287562" y="1343650"/>
          <a:ext cx="7296588" cy="1798481"/>
        </p:xfrm>
        <a:graphic>
          <a:graphicData uri="http://schemas.openxmlformats.org/drawingml/2006/table">
            <a:tbl>
              <a:tblPr firstRow="1" firstCol="1" bandRow="1">
                <a:tableStyleId>{5C22544A-7EE6-4342-B048-85BDC9FD1C3A}</a:tableStyleId>
              </a:tblPr>
              <a:tblGrid>
                <a:gridCol w="2196237">
                  <a:extLst>
                    <a:ext uri="{9D8B030D-6E8A-4147-A177-3AD203B41FA5}">
                      <a16:colId xmlns:a16="http://schemas.microsoft.com/office/drawing/2014/main" val="901676102"/>
                    </a:ext>
                  </a:extLst>
                </a:gridCol>
                <a:gridCol w="1483042">
                  <a:extLst>
                    <a:ext uri="{9D8B030D-6E8A-4147-A177-3AD203B41FA5}">
                      <a16:colId xmlns:a16="http://schemas.microsoft.com/office/drawing/2014/main" val="2283113267"/>
                    </a:ext>
                  </a:extLst>
                </a:gridCol>
                <a:gridCol w="1947443">
                  <a:extLst>
                    <a:ext uri="{9D8B030D-6E8A-4147-A177-3AD203B41FA5}">
                      <a16:colId xmlns:a16="http://schemas.microsoft.com/office/drawing/2014/main" val="537483370"/>
                    </a:ext>
                  </a:extLst>
                </a:gridCol>
                <a:gridCol w="1669866">
                  <a:extLst>
                    <a:ext uri="{9D8B030D-6E8A-4147-A177-3AD203B41FA5}">
                      <a16:colId xmlns:a16="http://schemas.microsoft.com/office/drawing/2014/main" val="3450378344"/>
                    </a:ext>
                  </a:extLst>
                </a:gridCol>
              </a:tblGrid>
              <a:tr h="503151">
                <a:tc>
                  <a:txBody>
                    <a:bodyPr/>
                    <a:lstStyle/>
                    <a:p>
                      <a:pPr marL="0" marR="0">
                        <a:lnSpc>
                          <a:spcPct val="115000"/>
                        </a:lnSpc>
                        <a:spcBef>
                          <a:spcPts val="0"/>
                        </a:spcBef>
                        <a:spcAft>
                          <a:spcPts val="0"/>
                        </a:spcAft>
                      </a:pPr>
                      <a:r>
                        <a:rPr lang="en-US" sz="2000" dirty="0">
                          <a:effectLst/>
                        </a:rPr>
                        <a:t>Parameter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rPr>
                        <a:t>Units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err="1">
                          <a:effectLst/>
                        </a:rPr>
                        <a:t>Municipal</a:t>
                      </a:r>
                      <a:r>
                        <a:rPr lang="en-US" sz="2000" baseline="30000" dirty="0" err="1">
                          <a:effectLst/>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rPr>
                        <a:t>Ag</a:t>
                      </a:r>
                      <a:r>
                        <a:rPr lang="en-US" sz="2000" baseline="30000" dirty="0">
                          <a:effectLst/>
                        </a:rPr>
                        <a:t>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49264844"/>
                  </a:ext>
                </a:extLst>
              </a:tr>
              <a:tr h="475541">
                <a:tc>
                  <a:txBody>
                    <a:bodyPr/>
                    <a:lstStyle/>
                    <a:p>
                      <a:pPr marL="0" marR="0">
                        <a:lnSpc>
                          <a:spcPct val="115000"/>
                        </a:lnSpc>
                        <a:spcBef>
                          <a:spcPts val="0"/>
                        </a:spcBef>
                        <a:spcAft>
                          <a:spcPts val="0"/>
                        </a:spcAft>
                      </a:pPr>
                      <a:r>
                        <a:rPr lang="en-US" sz="2000">
                          <a:effectLst/>
                        </a:rPr>
                        <a:t>TDS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rPr>
                        <a:t>mg/L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rPr>
                        <a:t>500/1,000/1,500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450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81811232"/>
                  </a:ext>
                </a:extLst>
              </a:tr>
              <a:tr h="433557">
                <a:tc>
                  <a:txBody>
                    <a:bodyPr/>
                    <a:lstStyle/>
                    <a:p>
                      <a:pPr marL="0" marR="0">
                        <a:lnSpc>
                          <a:spcPct val="115000"/>
                        </a:lnSpc>
                        <a:spcBef>
                          <a:spcPts val="0"/>
                        </a:spcBef>
                        <a:spcAft>
                          <a:spcPts val="0"/>
                        </a:spcAft>
                      </a:pPr>
                      <a:r>
                        <a:rPr lang="en-US" sz="2000">
                          <a:effectLst/>
                        </a:rPr>
                        <a:t>Nitrate (as NO3)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mg/L</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rPr>
                        <a:t> </a:t>
                      </a:r>
                      <a:r>
                        <a:rPr lang="en-US" sz="2000" b="1" dirty="0">
                          <a:solidFill>
                            <a:srgbClr val="FF0000"/>
                          </a:solidFill>
                          <a:effectLst/>
                        </a:rPr>
                        <a:t>45 </a:t>
                      </a:r>
                      <a:endPar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rPr>
                        <a:t>100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55455916"/>
                  </a:ext>
                </a:extLst>
              </a:tr>
              <a:tr h="386232">
                <a:tc>
                  <a:txBody>
                    <a:bodyPr/>
                    <a:lstStyle/>
                    <a:p>
                      <a:pPr marL="457200" marR="0" algn="ctr">
                        <a:lnSpc>
                          <a:spcPct val="115000"/>
                        </a:lnSpc>
                        <a:spcBef>
                          <a:spcPts val="0"/>
                        </a:spcBef>
                        <a:spcAft>
                          <a:spcPts val="0"/>
                        </a:spcAft>
                        <a:tabLst>
                          <a:tab pos="514350" algn="l"/>
                        </a:tabLs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6188CD"/>
                    </a:solidFill>
                  </a:tcPr>
                </a:tc>
                <a:tc>
                  <a:txBody>
                    <a:bodyPr/>
                    <a:lstStyle/>
                    <a:p>
                      <a:pPr marL="457200" marR="0" algn="ctr">
                        <a:lnSpc>
                          <a:spcPct val="115000"/>
                        </a:lnSpc>
                        <a:spcBef>
                          <a:spcPts val="0"/>
                        </a:spcBef>
                        <a:spcAft>
                          <a:spcPts val="0"/>
                        </a:spcAft>
                        <a:tabLst>
                          <a:tab pos="514350" algn="l"/>
                        </a:tabLs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6188CD"/>
                    </a:solidFill>
                  </a:tcPr>
                </a:tc>
                <a:tc>
                  <a:txBody>
                    <a:bodyPr/>
                    <a:lstStyle/>
                    <a:p>
                      <a:pPr marL="457200" marR="0" algn="ctr">
                        <a:lnSpc>
                          <a:spcPct val="115000"/>
                        </a:lnSpc>
                        <a:spcBef>
                          <a:spcPts val="0"/>
                        </a:spcBef>
                        <a:spcAft>
                          <a:spcPts val="0"/>
                        </a:spcAft>
                        <a:tabLst>
                          <a:tab pos="514350" algn="l"/>
                        </a:tabLs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6188CD"/>
                    </a:solidFill>
                  </a:tcPr>
                </a:tc>
                <a:tc>
                  <a:txBody>
                    <a:bodyPr/>
                    <a:lstStyle/>
                    <a:p>
                      <a:pPr marL="457200" marR="0" algn="ctr">
                        <a:lnSpc>
                          <a:spcPct val="115000"/>
                        </a:lnSpc>
                        <a:spcBef>
                          <a:spcPts val="0"/>
                        </a:spcBef>
                        <a:spcAft>
                          <a:spcPts val="0"/>
                        </a:spcAft>
                        <a:tabLst>
                          <a:tab pos="514350" algn="l"/>
                        </a:tabLs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6188CD"/>
                    </a:solidFill>
                  </a:tcPr>
                </a:tc>
                <a:extLst>
                  <a:ext uri="{0D108BD9-81ED-4DB2-BD59-A6C34878D82A}">
                    <a16:rowId xmlns:a16="http://schemas.microsoft.com/office/drawing/2014/main" val="3760401858"/>
                  </a:ext>
                </a:extLst>
              </a:tr>
            </a:tbl>
          </a:graphicData>
        </a:graphic>
      </p:graphicFrame>
      <p:graphicFrame>
        <p:nvGraphicFramePr>
          <p:cNvPr id="7" name="Table 6">
            <a:extLst>
              <a:ext uri="{FF2B5EF4-FFF2-40B4-BE49-F238E27FC236}">
                <a16:creationId xmlns:a16="http://schemas.microsoft.com/office/drawing/2014/main" id="{8B23D84C-81EA-40A3-AD60-3C1E9E9A2A88}"/>
              </a:ext>
            </a:extLst>
          </p:cNvPr>
          <p:cNvGraphicFramePr>
            <a:graphicFrameLocks noGrp="1"/>
          </p:cNvGraphicFramePr>
          <p:nvPr>
            <p:extLst/>
          </p:nvPr>
        </p:nvGraphicFramePr>
        <p:xfrm>
          <a:off x="4285813" y="3523618"/>
          <a:ext cx="7296589" cy="2332564"/>
        </p:xfrm>
        <a:graphic>
          <a:graphicData uri="http://schemas.openxmlformats.org/drawingml/2006/table">
            <a:tbl>
              <a:tblPr firstRow="1" firstCol="1" bandRow="1">
                <a:tableStyleId>{5C22544A-7EE6-4342-B048-85BDC9FD1C3A}</a:tableStyleId>
              </a:tblPr>
              <a:tblGrid>
                <a:gridCol w="2196237">
                  <a:extLst>
                    <a:ext uri="{9D8B030D-6E8A-4147-A177-3AD203B41FA5}">
                      <a16:colId xmlns:a16="http://schemas.microsoft.com/office/drawing/2014/main" val="1565005369"/>
                    </a:ext>
                  </a:extLst>
                </a:gridCol>
                <a:gridCol w="1537343">
                  <a:extLst>
                    <a:ext uri="{9D8B030D-6E8A-4147-A177-3AD203B41FA5}">
                      <a16:colId xmlns:a16="http://schemas.microsoft.com/office/drawing/2014/main" val="2222549509"/>
                    </a:ext>
                  </a:extLst>
                </a:gridCol>
                <a:gridCol w="1893143">
                  <a:extLst>
                    <a:ext uri="{9D8B030D-6E8A-4147-A177-3AD203B41FA5}">
                      <a16:colId xmlns:a16="http://schemas.microsoft.com/office/drawing/2014/main" val="3596190183"/>
                    </a:ext>
                  </a:extLst>
                </a:gridCol>
                <a:gridCol w="1669866">
                  <a:extLst>
                    <a:ext uri="{9D8B030D-6E8A-4147-A177-3AD203B41FA5}">
                      <a16:colId xmlns:a16="http://schemas.microsoft.com/office/drawing/2014/main" val="3636076768"/>
                    </a:ext>
                  </a:extLst>
                </a:gridCol>
              </a:tblGrid>
              <a:tr h="701828">
                <a:tc>
                  <a:txBody>
                    <a:bodyPr/>
                    <a:lstStyle/>
                    <a:p>
                      <a:pPr marL="0" marR="0">
                        <a:lnSpc>
                          <a:spcPct val="115000"/>
                        </a:lnSpc>
                        <a:spcBef>
                          <a:spcPts val="0"/>
                        </a:spcBef>
                        <a:spcAft>
                          <a:spcPts val="0"/>
                        </a:spcAft>
                      </a:pPr>
                      <a:r>
                        <a:rPr lang="en-US" sz="2000" dirty="0">
                          <a:effectLst/>
                        </a:rPr>
                        <a:t>Parameter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rPr>
                        <a:t>Units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Hollister (Bolsa and San Juan)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rPr>
                        <a:t>Tres </a:t>
                      </a:r>
                      <a:r>
                        <a:rPr lang="en-US" sz="2000" dirty="0" err="1">
                          <a:effectLst/>
                        </a:rPr>
                        <a:t>Pinos</a:t>
                      </a:r>
                      <a:r>
                        <a:rPr lang="en-US" sz="2000" dirty="0">
                          <a:effectLst/>
                        </a:rPr>
                        <a:t> (now Southern MA)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05410020"/>
                  </a:ext>
                </a:extLst>
              </a:tr>
              <a:tr h="340295">
                <a:tc>
                  <a:txBody>
                    <a:bodyPr/>
                    <a:lstStyle/>
                    <a:p>
                      <a:pPr marL="0" marR="0">
                        <a:lnSpc>
                          <a:spcPct val="115000"/>
                        </a:lnSpc>
                        <a:spcBef>
                          <a:spcPts val="0"/>
                        </a:spcBef>
                        <a:spcAft>
                          <a:spcPts val="0"/>
                        </a:spcAft>
                      </a:pPr>
                      <a:r>
                        <a:rPr lang="en-US" sz="2000">
                          <a:effectLst/>
                        </a:rPr>
                        <a:t>TDS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mg/L</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a:solidFill>
                            <a:srgbClr val="FF0000"/>
                          </a:solidFill>
                          <a:effectLst/>
                        </a:rPr>
                        <a:t>1,200</a:t>
                      </a:r>
                      <a:endParaRPr lang="en-US" sz="20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solidFill>
                            <a:srgbClr val="FF0000"/>
                          </a:solidFill>
                          <a:effectLst/>
                        </a:rPr>
                        <a:t>1,000</a:t>
                      </a:r>
                      <a:endPar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16972048"/>
                  </a:ext>
                </a:extLst>
              </a:tr>
              <a:tr h="340295">
                <a:tc>
                  <a:txBody>
                    <a:bodyPr/>
                    <a:lstStyle/>
                    <a:p>
                      <a:pPr marL="0" marR="0">
                        <a:lnSpc>
                          <a:spcPct val="115000"/>
                        </a:lnSpc>
                        <a:spcBef>
                          <a:spcPts val="0"/>
                        </a:spcBef>
                        <a:spcAft>
                          <a:spcPts val="0"/>
                        </a:spcAft>
                      </a:pPr>
                      <a:r>
                        <a:rPr lang="en-US" sz="2000">
                          <a:effectLst/>
                        </a:rPr>
                        <a:t>Nitrogen (as 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mg/L</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23004666"/>
                  </a:ext>
                </a:extLst>
              </a:tr>
              <a:tr h="340295">
                <a:tc>
                  <a:txBody>
                    <a:bodyPr/>
                    <a:lstStyle/>
                    <a:p>
                      <a:pPr marL="0" marR="0">
                        <a:lnSpc>
                          <a:spcPct val="115000"/>
                        </a:lnSpc>
                        <a:spcBef>
                          <a:spcPts val="0"/>
                        </a:spcBef>
                        <a:spcAft>
                          <a:spcPts val="0"/>
                        </a:spcAft>
                      </a:pPr>
                      <a:r>
                        <a:rPr lang="en-US" sz="2000">
                          <a:effectLst/>
                        </a:rPr>
                        <a:t>Nitrate (as NO</a:t>
                      </a:r>
                      <a:r>
                        <a:rPr lang="en-US" sz="2000" baseline="-25000">
                          <a:effectLst/>
                        </a:rPr>
                        <a:t>3</a:t>
                      </a:r>
                      <a:r>
                        <a:rPr lang="en-US" sz="2000">
                          <a:effectLst/>
                        </a:rPr>
                        <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mg/L</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22.5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rPr>
                        <a:t>22.5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2507802"/>
                  </a:ext>
                </a:extLst>
              </a:tr>
              <a:tr h="280693">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6188CD"/>
                    </a:solidFill>
                  </a:tcPr>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6188CD"/>
                    </a:solidFill>
                  </a:tcPr>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6188CD"/>
                    </a:solidFill>
                  </a:tcPr>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6188CD"/>
                    </a:solidFill>
                  </a:tcPr>
                </a:tc>
                <a:extLst>
                  <a:ext uri="{0D108BD9-81ED-4DB2-BD59-A6C34878D82A}">
                    <a16:rowId xmlns:a16="http://schemas.microsoft.com/office/drawing/2014/main" val="2628398263"/>
                  </a:ext>
                </a:extLst>
              </a:tr>
            </a:tbl>
          </a:graphicData>
        </a:graphic>
      </p:graphicFrame>
      <p:sp>
        <p:nvSpPr>
          <p:cNvPr id="8" name="TextBox 7">
            <a:extLst>
              <a:ext uri="{FF2B5EF4-FFF2-40B4-BE49-F238E27FC236}">
                <a16:creationId xmlns:a16="http://schemas.microsoft.com/office/drawing/2014/main" id="{91242096-9651-495A-86C8-4335B455EED1}"/>
              </a:ext>
            </a:extLst>
          </p:cNvPr>
          <p:cNvSpPr txBox="1"/>
          <p:nvPr/>
        </p:nvSpPr>
        <p:spPr>
          <a:xfrm>
            <a:off x="4312837" y="5916930"/>
            <a:ext cx="7296590" cy="584775"/>
          </a:xfrm>
          <a:prstGeom prst="rect">
            <a:avLst/>
          </a:prstGeom>
          <a:solidFill>
            <a:schemeClr val="tx2">
              <a:lumMod val="20000"/>
              <a:lumOff val="80000"/>
            </a:schemeClr>
          </a:solidFill>
        </p:spPr>
        <p:txBody>
          <a:bodyPr wrap="square" rtlCol="0">
            <a:spAutoFit/>
          </a:bodyPr>
          <a:lstStyle/>
          <a:p>
            <a:r>
              <a:rPr lang="en-US" sz="1600" dirty="0"/>
              <a:t>1. Municipal levels for TDS are recommended levels</a:t>
            </a:r>
          </a:p>
          <a:p>
            <a:r>
              <a:rPr lang="en-US" sz="1600" dirty="0"/>
              <a:t>2. The Agricultural objectives for nitrate are recommended for livestock watering</a:t>
            </a:r>
          </a:p>
        </p:txBody>
      </p:sp>
    </p:spTree>
    <p:extLst>
      <p:ext uri="{BB962C8B-B14F-4D97-AF65-F5344CB8AC3E}">
        <p14:creationId xmlns:p14="http://schemas.microsoft.com/office/powerpoint/2010/main" val="539622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D0F28-A2A3-443F-A8B8-11AABB4DD089}"/>
              </a:ext>
            </a:extLst>
          </p:cNvPr>
          <p:cNvSpPr>
            <a:spLocks noGrp="1"/>
          </p:cNvSpPr>
          <p:nvPr>
            <p:ph type="title"/>
          </p:nvPr>
        </p:nvSpPr>
        <p:spPr>
          <a:xfrm>
            <a:off x="520700" y="323085"/>
            <a:ext cx="10515600" cy="1148365"/>
          </a:xfrm>
        </p:spPr>
        <p:txBody>
          <a:bodyPr/>
          <a:lstStyle/>
          <a:p>
            <a:r>
              <a:rPr lang="en-US" b="1" dirty="0"/>
              <a:t>Applying minimum thresholds to available data</a:t>
            </a:r>
            <a:endParaRPr lang="en-US" sz="4000" b="1" dirty="0">
              <a:solidFill>
                <a:srgbClr val="FF0000"/>
              </a:solidFill>
            </a:endParaRPr>
          </a:p>
        </p:txBody>
      </p:sp>
      <p:sp>
        <p:nvSpPr>
          <p:cNvPr id="3" name="Content Placeholder 2">
            <a:extLst>
              <a:ext uri="{FF2B5EF4-FFF2-40B4-BE49-F238E27FC236}">
                <a16:creationId xmlns:a16="http://schemas.microsoft.com/office/drawing/2014/main" id="{1B08F97A-5135-4D2B-AA6E-9D65D3B19EE2}"/>
              </a:ext>
            </a:extLst>
          </p:cNvPr>
          <p:cNvSpPr>
            <a:spLocks noGrp="1"/>
          </p:cNvSpPr>
          <p:nvPr>
            <p:ph idx="1"/>
          </p:nvPr>
        </p:nvSpPr>
        <p:spPr>
          <a:xfrm>
            <a:off x="609601" y="1513490"/>
            <a:ext cx="11211098" cy="3108386"/>
          </a:xfrm>
        </p:spPr>
        <p:txBody>
          <a:bodyPr>
            <a:normAutofit/>
          </a:bodyPr>
          <a:lstStyle/>
          <a:p>
            <a:pPr marL="0" lvl="0" indent="0">
              <a:buNone/>
            </a:pPr>
            <a:r>
              <a:rPr lang="en-US" sz="3100" b="1" dirty="0"/>
              <a:t>Two data sets are available:</a:t>
            </a:r>
          </a:p>
          <a:p>
            <a:pPr marL="0" lvl="0" indent="0">
              <a:buNone/>
            </a:pPr>
            <a:r>
              <a:rPr lang="en-US" b="1" dirty="0"/>
              <a:t>1. District monitored wells </a:t>
            </a:r>
          </a:p>
          <a:p>
            <a:pPr marL="457200"/>
            <a:r>
              <a:rPr lang="en-US" dirty="0"/>
              <a:t>Sampled to track trends, detect exceedances, support analysis of causes  </a:t>
            </a:r>
          </a:p>
          <a:p>
            <a:pPr marL="457200"/>
            <a:r>
              <a:rPr lang="en-US" dirty="0"/>
              <a:t>About 29 wells, including the nested well</a:t>
            </a:r>
          </a:p>
          <a:p>
            <a:pPr marL="457200"/>
            <a:r>
              <a:rPr lang="en-US" dirty="0"/>
              <a:t>Wells in general are regionally representative and show historical trends</a:t>
            </a:r>
          </a:p>
          <a:p>
            <a:pPr marL="457200"/>
            <a:r>
              <a:rPr lang="en-US" dirty="0"/>
              <a:t>But some wells track local problems and have highly variable data</a:t>
            </a:r>
          </a:p>
        </p:txBody>
      </p:sp>
    </p:spTree>
    <p:extLst>
      <p:ext uri="{BB962C8B-B14F-4D97-AF65-F5344CB8AC3E}">
        <p14:creationId xmlns:p14="http://schemas.microsoft.com/office/powerpoint/2010/main" val="1262859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D0F28-A2A3-443F-A8B8-11AABB4DD089}"/>
              </a:ext>
            </a:extLst>
          </p:cNvPr>
          <p:cNvSpPr>
            <a:spLocks noGrp="1"/>
          </p:cNvSpPr>
          <p:nvPr>
            <p:ph type="title"/>
          </p:nvPr>
        </p:nvSpPr>
        <p:spPr>
          <a:xfrm>
            <a:off x="480410" y="250825"/>
            <a:ext cx="10754710" cy="1325563"/>
          </a:xfrm>
        </p:spPr>
        <p:txBody>
          <a:bodyPr/>
          <a:lstStyle/>
          <a:p>
            <a:r>
              <a:rPr lang="en-US" b="1" dirty="0"/>
              <a:t>Response to exceedance of minimum threshold</a:t>
            </a:r>
          </a:p>
        </p:txBody>
      </p:sp>
      <p:sp>
        <p:nvSpPr>
          <p:cNvPr id="3" name="Content Placeholder 2">
            <a:extLst>
              <a:ext uri="{FF2B5EF4-FFF2-40B4-BE49-F238E27FC236}">
                <a16:creationId xmlns:a16="http://schemas.microsoft.com/office/drawing/2014/main" id="{1B08F97A-5135-4D2B-AA6E-9D65D3B19EE2}"/>
              </a:ext>
            </a:extLst>
          </p:cNvPr>
          <p:cNvSpPr>
            <a:spLocks noGrp="1"/>
          </p:cNvSpPr>
          <p:nvPr>
            <p:ph idx="1"/>
          </p:nvPr>
        </p:nvSpPr>
        <p:spPr>
          <a:xfrm>
            <a:off x="838200" y="1573385"/>
            <a:ext cx="10386410" cy="3760621"/>
          </a:xfrm>
        </p:spPr>
        <p:txBody>
          <a:bodyPr/>
          <a:lstStyle/>
          <a:p>
            <a:pPr marL="0" lvl="0" indent="0">
              <a:buNone/>
            </a:pPr>
            <a:r>
              <a:rPr lang="en-US" dirty="0"/>
              <a:t>Short-term action is triggered when a </a:t>
            </a:r>
            <a:r>
              <a:rPr lang="en-US" b="1" dirty="0"/>
              <a:t>District monitored well </a:t>
            </a:r>
            <a:r>
              <a:rPr lang="en-US" dirty="0"/>
              <a:t>shows: </a:t>
            </a:r>
          </a:p>
          <a:p>
            <a:pPr lvl="1"/>
            <a:r>
              <a:rPr lang="en-US" sz="2600" dirty="0"/>
              <a:t>Two or more consecutive exceedances at regular sampling events</a:t>
            </a:r>
          </a:p>
          <a:p>
            <a:pPr lvl="1"/>
            <a:r>
              <a:rPr lang="en-US" sz="2600" dirty="0"/>
              <a:t>Statistically significant increasing trend over five years</a:t>
            </a:r>
          </a:p>
          <a:p>
            <a:pPr marL="0" lvl="0" indent="0">
              <a:buNone/>
            </a:pPr>
            <a:r>
              <a:rPr lang="en-US" dirty="0"/>
              <a:t>Short-term monitoring actions:  </a:t>
            </a:r>
          </a:p>
          <a:p>
            <a:pPr lvl="1"/>
            <a:r>
              <a:rPr lang="en-US" sz="2600" dirty="0"/>
              <a:t>SBCWD monitoring program will be improved with more sites, dedicated wells, and rigorous protocols</a:t>
            </a:r>
          </a:p>
          <a:p>
            <a:pPr lvl="1"/>
            <a:r>
              <a:rPr lang="en-US" sz="2600" dirty="0"/>
              <a:t>SBCWD will investigate samples/wells with an increase above minimum threshold or a significant increasing trend</a:t>
            </a:r>
          </a:p>
          <a:p>
            <a:pPr marL="0" indent="0">
              <a:buNone/>
            </a:pPr>
            <a:endParaRPr lang="en-US" sz="3000" dirty="0"/>
          </a:p>
        </p:txBody>
      </p:sp>
    </p:spTree>
    <p:extLst>
      <p:ext uri="{BB962C8B-B14F-4D97-AF65-F5344CB8AC3E}">
        <p14:creationId xmlns:p14="http://schemas.microsoft.com/office/powerpoint/2010/main" val="3389622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FE4FC-F81E-48CD-9510-30A7ECF49D5C}"/>
              </a:ext>
            </a:extLst>
          </p:cNvPr>
          <p:cNvSpPr>
            <a:spLocks noGrp="1"/>
          </p:cNvSpPr>
          <p:nvPr>
            <p:ph type="title"/>
          </p:nvPr>
        </p:nvSpPr>
        <p:spPr>
          <a:xfrm>
            <a:off x="1409704" y="239185"/>
            <a:ext cx="10515600" cy="1325563"/>
          </a:xfrm>
        </p:spPr>
        <p:txBody>
          <a:bodyPr/>
          <a:lstStyle/>
          <a:p>
            <a:r>
              <a:rPr lang="en-US" b="1" dirty="0"/>
              <a:t>Update</a:t>
            </a:r>
          </a:p>
        </p:txBody>
      </p:sp>
      <p:sp>
        <p:nvSpPr>
          <p:cNvPr id="3" name="Content Placeholder 2">
            <a:extLst>
              <a:ext uri="{FF2B5EF4-FFF2-40B4-BE49-F238E27FC236}">
                <a16:creationId xmlns:a16="http://schemas.microsoft.com/office/drawing/2014/main" id="{8C6FE10D-56ED-44BF-A02A-21F10F3F82FC}"/>
              </a:ext>
            </a:extLst>
          </p:cNvPr>
          <p:cNvSpPr>
            <a:spLocks noGrp="1"/>
          </p:cNvSpPr>
          <p:nvPr>
            <p:ph idx="1"/>
          </p:nvPr>
        </p:nvSpPr>
        <p:spPr>
          <a:xfrm>
            <a:off x="1401961" y="1408159"/>
            <a:ext cx="9606579" cy="3486076"/>
          </a:xfrm>
        </p:spPr>
        <p:txBody>
          <a:bodyPr>
            <a:noAutofit/>
          </a:bodyPr>
          <a:lstStyle/>
          <a:p>
            <a:pPr marL="0" indent="0">
              <a:buNone/>
            </a:pPr>
            <a:r>
              <a:rPr lang="en-US" sz="3600" dirty="0"/>
              <a:t>Last TAC Meeting</a:t>
            </a:r>
          </a:p>
          <a:p>
            <a:pPr lvl="1">
              <a:buSzPct val="80000"/>
            </a:pPr>
            <a:r>
              <a:rPr lang="en-US" sz="3200" dirty="0"/>
              <a:t>Water budget</a:t>
            </a:r>
          </a:p>
          <a:p>
            <a:pPr lvl="1">
              <a:buSzPct val="80000"/>
            </a:pPr>
            <a:r>
              <a:rPr lang="en-US" sz="3200" dirty="0"/>
              <a:t>Sustainability goal statement </a:t>
            </a:r>
          </a:p>
          <a:p>
            <a:pPr marL="0" indent="0">
              <a:buSzPct val="80000"/>
              <a:buNone/>
            </a:pPr>
            <a:r>
              <a:rPr lang="en-US" sz="3600" dirty="0"/>
              <a:t>Annual Groundwater Report for 2019</a:t>
            </a:r>
          </a:p>
          <a:p>
            <a:pPr lvl="1">
              <a:buSzPct val="80000"/>
            </a:pPr>
            <a:r>
              <a:rPr lang="en-US" sz="3200" dirty="0"/>
              <a:t>Water quality update</a:t>
            </a:r>
          </a:p>
          <a:p>
            <a:pPr lvl="1">
              <a:buSzPct val="80000"/>
            </a:pPr>
            <a:r>
              <a:rPr lang="en-US" sz="3200" dirty="0"/>
              <a:t>Transition to fulfill SBCWD and SGMA requirements</a:t>
            </a:r>
          </a:p>
        </p:txBody>
      </p:sp>
    </p:spTree>
    <p:extLst>
      <p:ext uri="{BB962C8B-B14F-4D97-AF65-F5344CB8AC3E}">
        <p14:creationId xmlns:p14="http://schemas.microsoft.com/office/powerpoint/2010/main" val="2573697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D0F28-A2A3-443F-A8B8-11AABB4DD089}"/>
              </a:ext>
            </a:extLst>
          </p:cNvPr>
          <p:cNvSpPr>
            <a:spLocks noGrp="1"/>
          </p:cNvSpPr>
          <p:nvPr>
            <p:ph type="title"/>
          </p:nvPr>
        </p:nvSpPr>
        <p:spPr>
          <a:xfrm>
            <a:off x="520700" y="323085"/>
            <a:ext cx="10515600" cy="1148365"/>
          </a:xfrm>
        </p:spPr>
        <p:txBody>
          <a:bodyPr/>
          <a:lstStyle/>
          <a:p>
            <a:r>
              <a:rPr lang="en-US" b="1" dirty="0"/>
              <a:t>Applying minimum thresholds to available data</a:t>
            </a:r>
            <a:endParaRPr lang="en-US" sz="4000" b="1" dirty="0">
              <a:solidFill>
                <a:srgbClr val="FF0000"/>
              </a:solidFill>
            </a:endParaRPr>
          </a:p>
        </p:txBody>
      </p:sp>
      <p:sp>
        <p:nvSpPr>
          <p:cNvPr id="3" name="Content Placeholder 2">
            <a:extLst>
              <a:ext uri="{FF2B5EF4-FFF2-40B4-BE49-F238E27FC236}">
                <a16:creationId xmlns:a16="http://schemas.microsoft.com/office/drawing/2014/main" id="{1B08F97A-5135-4D2B-AA6E-9D65D3B19EE2}"/>
              </a:ext>
            </a:extLst>
          </p:cNvPr>
          <p:cNvSpPr>
            <a:spLocks noGrp="1"/>
          </p:cNvSpPr>
          <p:nvPr>
            <p:ph idx="1"/>
          </p:nvPr>
        </p:nvSpPr>
        <p:spPr>
          <a:xfrm>
            <a:off x="520701" y="1513490"/>
            <a:ext cx="11299998" cy="1915510"/>
          </a:xfrm>
        </p:spPr>
        <p:txBody>
          <a:bodyPr>
            <a:normAutofit lnSpcReduction="10000"/>
          </a:bodyPr>
          <a:lstStyle/>
          <a:p>
            <a:pPr marL="0" indent="0">
              <a:buNone/>
            </a:pPr>
            <a:r>
              <a:rPr lang="en-US" b="1" dirty="0"/>
              <a:t>2. Triennial update data set</a:t>
            </a:r>
          </a:p>
          <a:p>
            <a:pPr marL="457200"/>
            <a:r>
              <a:rPr lang="en-US" sz="2600" dirty="0"/>
              <a:t>Larger data set from multiple agencies compiled on triennial basis</a:t>
            </a:r>
          </a:p>
          <a:p>
            <a:pPr marL="457200"/>
            <a:r>
              <a:rPr lang="en-US" sz="2600" dirty="0"/>
              <a:t>Set of sampled wells varies over time, but more sites and widely distributed</a:t>
            </a:r>
          </a:p>
          <a:p>
            <a:pPr marL="457200"/>
            <a:r>
              <a:rPr lang="en-US" sz="2600" dirty="0"/>
              <a:t>Provides a snapshot and overview of TDS and nitrate</a:t>
            </a:r>
          </a:p>
        </p:txBody>
      </p:sp>
      <p:graphicFrame>
        <p:nvGraphicFramePr>
          <p:cNvPr id="4" name="Table 3">
            <a:extLst>
              <a:ext uri="{FF2B5EF4-FFF2-40B4-BE49-F238E27FC236}">
                <a16:creationId xmlns:a16="http://schemas.microsoft.com/office/drawing/2014/main" id="{1301C223-31BF-4B92-A8F8-5394C1FF6134}"/>
              </a:ext>
            </a:extLst>
          </p:cNvPr>
          <p:cNvGraphicFramePr>
            <a:graphicFrameLocks noGrp="1"/>
          </p:cNvGraphicFramePr>
          <p:nvPr>
            <p:extLst/>
          </p:nvPr>
        </p:nvGraphicFramePr>
        <p:xfrm>
          <a:off x="1056729" y="3561270"/>
          <a:ext cx="9593120" cy="2524222"/>
        </p:xfrm>
        <a:graphic>
          <a:graphicData uri="http://schemas.openxmlformats.org/drawingml/2006/table">
            <a:tbl>
              <a:tblPr firstRow="1" bandRow="1">
                <a:tableStyleId>{5C22544A-7EE6-4342-B048-85BDC9FD1C3A}</a:tableStyleId>
              </a:tblPr>
              <a:tblGrid>
                <a:gridCol w="2729448">
                  <a:extLst>
                    <a:ext uri="{9D8B030D-6E8A-4147-A177-3AD203B41FA5}">
                      <a16:colId xmlns:a16="http://schemas.microsoft.com/office/drawing/2014/main" val="2839501731"/>
                    </a:ext>
                  </a:extLst>
                </a:gridCol>
                <a:gridCol w="1508501">
                  <a:extLst>
                    <a:ext uri="{9D8B030D-6E8A-4147-A177-3AD203B41FA5}">
                      <a16:colId xmlns:a16="http://schemas.microsoft.com/office/drawing/2014/main" val="968042290"/>
                    </a:ext>
                  </a:extLst>
                </a:gridCol>
                <a:gridCol w="1358373">
                  <a:extLst>
                    <a:ext uri="{9D8B030D-6E8A-4147-A177-3AD203B41FA5}">
                      <a16:colId xmlns:a16="http://schemas.microsoft.com/office/drawing/2014/main" val="3466383269"/>
                    </a:ext>
                  </a:extLst>
                </a:gridCol>
                <a:gridCol w="1524000">
                  <a:extLst>
                    <a:ext uri="{9D8B030D-6E8A-4147-A177-3AD203B41FA5}">
                      <a16:colId xmlns:a16="http://schemas.microsoft.com/office/drawing/2014/main" val="3923754452"/>
                    </a:ext>
                  </a:extLst>
                </a:gridCol>
                <a:gridCol w="1040524">
                  <a:extLst>
                    <a:ext uri="{9D8B030D-6E8A-4147-A177-3AD203B41FA5}">
                      <a16:colId xmlns:a16="http://schemas.microsoft.com/office/drawing/2014/main" val="3469969408"/>
                    </a:ext>
                  </a:extLst>
                </a:gridCol>
                <a:gridCol w="1432274">
                  <a:extLst>
                    <a:ext uri="{9D8B030D-6E8A-4147-A177-3AD203B41FA5}">
                      <a16:colId xmlns:a16="http://schemas.microsoft.com/office/drawing/2014/main" val="2439016552"/>
                    </a:ext>
                  </a:extLst>
                </a:gridCol>
              </a:tblGrid>
              <a:tr h="472561">
                <a:tc rowSpan="2">
                  <a:txBody>
                    <a:bodyPr/>
                    <a:lstStyle/>
                    <a:p>
                      <a:pPr algn="ctr"/>
                      <a:r>
                        <a:rPr lang="en-US" sz="2000" b="1" dirty="0"/>
                        <a:t>Constituent</a:t>
                      </a:r>
                    </a:p>
                  </a:txBody>
                  <a:tcPr anchor="ctr"/>
                </a:tc>
                <a:tc gridSpan="5">
                  <a:txBody>
                    <a:bodyPr/>
                    <a:lstStyle/>
                    <a:p>
                      <a:pPr algn="ctr"/>
                      <a:r>
                        <a:rPr lang="en-US" sz="2000" dirty="0"/>
                        <a:t>Number of Wells with Nitrate or TDS Data, 2015-2017</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sz="2000" dirty="0"/>
                    </a:p>
                  </a:txBody>
                  <a:tcPr/>
                </a:tc>
                <a:extLst>
                  <a:ext uri="{0D108BD9-81ED-4DB2-BD59-A6C34878D82A}">
                    <a16:rowId xmlns:a16="http://schemas.microsoft.com/office/drawing/2014/main" val="1585474538"/>
                  </a:ext>
                </a:extLst>
              </a:tr>
              <a:tr h="821278">
                <a:tc vMerge="1">
                  <a:txBody>
                    <a:bodyPr/>
                    <a:lstStyle/>
                    <a:p>
                      <a:pPr algn="ctr"/>
                      <a:endParaRPr lang="en-US" sz="2000" b="1" dirty="0"/>
                    </a:p>
                  </a:txBody>
                  <a:tcPr anchor="ctr"/>
                </a:tc>
                <a:tc>
                  <a:txBody>
                    <a:bodyPr/>
                    <a:lstStyle/>
                    <a:p>
                      <a:pPr algn="ctr"/>
                      <a:r>
                        <a:rPr lang="en-US" sz="2000" b="1" dirty="0"/>
                        <a:t>Southern MA</a:t>
                      </a:r>
                    </a:p>
                  </a:txBody>
                  <a:tcPr/>
                </a:tc>
                <a:tc>
                  <a:txBody>
                    <a:bodyPr/>
                    <a:lstStyle/>
                    <a:p>
                      <a:pPr algn="ctr"/>
                      <a:r>
                        <a:rPr lang="en-US" sz="2000" b="1" dirty="0"/>
                        <a:t>Hollister MA</a:t>
                      </a:r>
                    </a:p>
                  </a:txBody>
                  <a:tcPr/>
                </a:tc>
                <a:tc>
                  <a:txBody>
                    <a:bodyPr/>
                    <a:lstStyle/>
                    <a:p>
                      <a:pPr algn="ctr"/>
                      <a:r>
                        <a:rPr lang="en-US" sz="2000" b="1" dirty="0"/>
                        <a:t>San Juan MA</a:t>
                      </a:r>
                    </a:p>
                  </a:txBody>
                  <a:tcPr/>
                </a:tc>
                <a:tc>
                  <a:txBody>
                    <a:bodyPr/>
                    <a:lstStyle/>
                    <a:p>
                      <a:pPr algn="ctr"/>
                      <a:r>
                        <a:rPr lang="en-US" sz="2000" b="1" dirty="0"/>
                        <a:t>Bolsa MA</a:t>
                      </a:r>
                    </a:p>
                  </a:txBody>
                  <a:tcPr/>
                </a:tc>
                <a:tc>
                  <a:txBody>
                    <a:bodyPr/>
                    <a:lstStyle/>
                    <a:p>
                      <a:pPr algn="ctr"/>
                      <a:r>
                        <a:rPr lang="en-US" sz="2200" b="1" dirty="0"/>
                        <a:t>Total</a:t>
                      </a:r>
                    </a:p>
                  </a:txBody>
                  <a:tcPr anchor="ctr"/>
                </a:tc>
                <a:extLst>
                  <a:ext uri="{0D108BD9-81ED-4DB2-BD59-A6C34878D82A}">
                    <a16:rowId xmlns:a16="http://schemas.microsoft.com/office/drawing/2014/main" val="3238655208"/>
                  </a:ext>
                </a:extLst>
              </a:tr>
              <a:tr h="469302">
                <a:tc>
                  <a:txBody>
                    <a:bodyPr/>
                    <a:lstStyle/>
                    <a:p>
                      <a:pPr marL="0" algn="l" defTabSz="914400" rtl="0" eaLnBrk="1" latinLnBrk="0" hangingPunct="1"/>
                      <a:r>
                        <a:rPr lang="en-US" sz="2000" kern="1200" dirty="0">
                          <a:solidFill>
                            <a:schemeClr val="dk1"/>
                          </a:solidFill>
                          <a:latin typeface="+mn-lt"/>
                          <a:ea typeface="+mn-ea"/>
                          <a:cs typeface="+mn-cs"/>
                        </a:rPr>
                        <a:t>Nitrate (as NO3)</a:t>
                      </a:r>
                    </a:p>
                  </a:txBody>
                  <a:tcPr/>
                </a:tc>
                <a:tc>
                  <a:txBody>
                    <a:bodyPr/>
                    <a:lstStyle/>
                    <a:p>
                      <a:pPr marL="0" algn="ctr" defTabSz="914400" rtl="0" eaLnBrk="1" latinLnBrk="0" hangingPunct="1"/>
                      <a:r>
                        <a:rPr lang="en-US" sz="2000" kern="1200" dirty="0">
                          <a:solidFill>
                            <a:schemeClr val="dk1"/>
                          </a:solidFill>
                          <a:latin typeface="+mn-lt"/>
                          <a:ea typeface="+mn-ea"/>
                          <a:cs typeface="+mn-cs"/>
                        </a:rPr>
                        <a:t>19</a:t>
                      </a:r>
                    </a:p>
                  </a:txBody>
                  <a:tcPr/>
                </a:tc>
                <a:tc>
                  <a:txBody>
                    <a:bodyPr/>
                    <a:lstStyle/>
                    <a:p>
                      <a:pPr marL="0" algn="ctr" defTabSz="914400" rtl="0" eaLnBrk="1" latinLnBrk="0" hangingPunct="1"/>
                      <a:r>
                        <a:rPr lang="en-US" sz="2000" kern="1200" dirty="0">
                          <a:solidFill>
                            <a:schemeClr val="dk1"/>
                          </a:solidFill>
                          <a:latin typeface="+mn-lt"/>
                          <a:ea typeface="+mn-ea"/>
                          <a:cs typeface="+mn-cs"/>
                        </a:rPr>
                        <a:t>121</a:t>
                      </a:r>
                    </a:p>
                  </a:txBody>
                  <a:tcPr/>
                </a:tc>
                <a:tc>
                  <a:txBody>
                    <a:bodyPr/>
                    <a:lstStyle/>
                    <a:p>
                      <a:pPr marL="0" algn="ctr" defTabSz="914400" rtl="0" eaLnBrk="1" latinLnBrk="0" hangingPunct="1"/>
                      <a:r>
                        <a:rPr lang="en-US" sz="2000" kern="1200" dirty="0">
                          <a:solidFill>
                            <a:schemeClr val="dk1"/>
                          </a:solidFill>
                          <a:latin typeface="+mn-lt"/>
                          <a:ea typeface="+mn-ea"/>
                          <a:cs typeface="+mn-cs"/>
                        </a:rPr>
                        <a:t>81</a:t>
                      </a:r>
                    </a:p>
                  </a:txBody>
                  <a:tcPr/>
                </a:tc>
                <a:tc>
                  <a:txBody>
                    <a:bodyPr/>
                    <a:lstStyle/>
                    <a:p>
                      <a:pPr marL="0" algn="ctr" defTabSz="914400" rtl="0" eaLnBrk="1" latinLnBrk="0" hangingPunct="1"/>
                      <a:r>
                        <a:rPr lang="en-US" sz="2000" kern="1200" dirty="0">
                          <a:solidFill>
                            <a:schemeClr val="dk1"/>
                          </a:solidFill>
                          <a:latin typeface="+mn-lt"/>
                          <a:ea typeface="+mn-ea"/>
                          <a:cs typeface="+mn-cs"/>
                        </a:rPr>
                        <a:t>35</a:t>
                      </a:r>
                    </a:p>
                  </a:txBody>
                  <a:tcPr/>
                </a:tc>
                <a:tc>
                  <a:txBody>
                    <a:bodyPr/>
                    <a:lstStyle/>
                    <a:p>
                      <a:pPr marL="0" algn="ctr" defTabSz="914400" rtl="0" eaLnBrk="1" latinLnBrk="0" hangingPunct="1"/>
                      <a:r>
                        <a:rPr lang="en-US" sz="2000" b="1" kern="1200" dirty="0">
                          <a:solidFill>
                            <a:schemeClr val="dk1"/>
                          </a:solidFill>
                          <a:latin typeface="+mn-lt"/>
                          <a:ea typeface="+mn-ea"/>
                          <a:cs typeface="+mn-cs"/>
                        </a:rPr>
                        <a:t>256</a:t>
                      </a:r>
                    </a:p>
                  </a:txBody>
                  <a:tcPr/>
                </a:tc>
                <a:extLst>
                  <a:ext uri="{0D108BD9-81ED-4DB2-BD59-A6C34878D82A}">
                    <a16:rowId xmlns:a16="http://schemas.microsoft.com/office/drawing/2014/main" val="1752169250"/>
                  </a:ext>
                </a:extLst>
              </a:tr>
              <a:tr h="456281">
                <a:tc>
                  <a:txBody>
                    <a:bodyPr/>
                    <a:lstStyle/>
                    <a:p>
                      <a:r>
                        <a:rPr lang="en-US" sz="2000" dirty="0"/>
                        <a:t>Total Dissolved Solids</a:t>
                      </a:r>
                    </a:p>
                  </a:txBody>
                  <a:tcPr/>
                </a:tc>
                <a:tc>
                  <a:txBody>
                    <a:bodyPr/>
                    <a:lstStyle/>
                    <a:p>
                      <a:pPr algn="ctr"/>
                      <a:r>
                        <a:rPr lang="en-US" sz="2000" dirty="0"/>
                        <a:t>11</a:t>
                      </a:r>
                    </a:p>
                  </a:txBody>
                  <a:tcPr/>
                </a:tc>
                <a:tc>
                  <a:txBody>
                    <a:bodyPr/>
                    <a:lstStyle/>
                    <a:p>
                      <a:pPr algn="ctr"/>
                      <a:r>
                        <a:rPr lang="en-US" sz="2000" dirty="0"/>
                        <a:t>108</a:t>
                      </a:r>
                    </a:p>
                  </a:txBody>
                  <a:tcPr/>
                </a:tc>
                <a:tc>
                  <a:txBody>
                    <a:bodyPr/>
                    <a:lstStyle/>
                    <a:p>
                      <a:pPr algn="ctr"/>
                      <a:r>
                        <a:rPr lang="en-US" sz="2000" dirty="0"/>
                        <a:t>63</a:t>
                      </a:r>
                    </a:p>
                  </a:txBody>
                  <a:tcPr/>
                </a:tc>
                <a:tc>
                  <a:txBody>
                    <a:bodyPr/>
                    <a:lstStyle/>
                    <a:p>
                      <a:pPr algn="ctr"/>
                      <a:r>
                        <a:rPr lang="en-US" sz="2000" dirty="0"/>
                        <a:t>31</a:t>
                      </a:r>
                    </a:p>
                  </a:txBody>
                  <a:tcPr/>
                </a:tc>
                <a:tc>
                  <a:txBody>
                    <a:bodyPr/>
                    <a:lstStyle/>
                    <a:p>
                      <a:pPr algn="ctr"/>
                      <a:r>
                        <a:rPr lang="en-US" sz="2000" b="1" dirty="0"/>
                        <a:t>213</a:t>
                      </a:r>
                    </a:p>
                  </a:txBody>
                  <a:tcPr/>
                </a:tc>
                <a:extLst>
                  <a:ext uri="{0D108BD9-81ED-4DB2-BD59-A6C34878D82A}">
                    <a16:rowId xmlns:a16="http://schemas.microsoft.com/office/drawing/2014/main" val="932993768"/>
                  </a:ext>
                </a:extLst>
              </a:tr>
              <a:tr h="274320">
                <a:tc>
                  <a:txBody>
                    <a:bodyPr/>
                    <a:lstStyle/>
                    <a:p>
                      <a:endParaRPr lang="en-US" sz="1400" dirty="0"/>
                    </a:p>
                  </a:txBody>
                  <a:tcPr>
                    <a:solidFill>
                      <a:srgbClr val="6188CD"/>
                    </a:solidFill>
                  </a:tcPr>
                </a:tc>
                <a:tc>
                  <a:txBody>
                    <a:bodyPr/>
                    <a:lstStyle/>
                    <a:p>
                      <a:endParaRPr lang="en-US" sz="1400" dirty="0"/>
                    </a:p>
                  </a:txBody>
                  <a:tcPr>
                    <a:solidFill>
                      <a:srgbClr val="6188CD"/>
                    </a:solidFill>
                  </a:tcPr>
                </a:tc>
                <a:tc>
                  <a:txBody>
                    <a:bodyPr/>
                    <a:lstStyle/>
                    <a:p>
                      <a:endParaRPr lang="en-US" sz="1400" dirty="0"/>
                    </a:p>
                  </a:txBody>
                  <a:tcPr>
                    <a:solidFill>
                      <a:srgbClr val="6188CD"/>
                    </a:solidFill>
                  </a:tcPr>
                </a:tc>
                <a:tc>
                  <a:txBody>
                    <a:bodyPr/>
                    <a:lstStyle/>
                    <a:p>
                      <a:endParaRPr lang="en-US" sz="1400"/>
                    </a:p>
                  </a:txBody>
                  <a:tcPr>
                    <a:solidFill>
                      <a:srgbClr val="6188CD"/>
                    </a:solidFill>
                  </a:tcPr>
                </a:tc>
                <a:tc>
                  <a:txBody>
                    <a:bodyPr/>
                    <a:lstStyle/>
                    <a:p>
                      <a:endParaRPr lang="en-US" sz="1400" dirty="0"/>
                    </a:p>
                  </a:txBody>
                  <a:tcPr>
                    <a:solidFill>
                      <a:srgbClr val="6188CD"/>
                    </a:solidFill>
                  </a:tcPr>
                </a:tc>
                <a:tc>
                  <a:txBody>
                    <a:bodyPr/>
                    <a:lstStyle/>
                    <a:p>
                      <a:endParaRPr lang="en-US" sz="1400" dirty="0"/>
                    </a:p>
                  </a:txBody>
                  <a:tcPr>
                    <a:solidFill>
                      <a:srgbClr val="6188CD"/>
                    </a:solidFill>
                  </a:tcPr>
                </a:tc>
                <a:extLst>
                  <a:ext uri="{0D108BD9-81ED-4DB2-BD59-A6C34878D82A}">
                    <a16:rowId xmlns:a16="http://schemas.microsoft.com/office/drawing/2014/main" val="2896201546"/>
                  </a:ext>
                </a:extLst>
              </a:tr>
            </a:tbl>
          </a:graphicData>
        </a:graphic>
      </p:graphicFrame>
    </p:spTree>
    <p:extLst>
      <p:ext uri="{BB962C8B-B14F-4D97-AF65-F5344CB8AC3E}">
        <p14:creationId xmlns:p14="http://schemas.microsoft.com/office/powerpoint/2010/main" val="3279433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3B961-3B87-43F4-9FAC-B8C9BB02F939}"/>
              </a:ext>
            </a:extLst>
          </p:cNvPr>
          <p:cNvSpPr>
            <a:spLocks noGrp="1"/>
          </p:cNvSpPr>
          <p:nvPr>
            <p:ph type="title"/>
          </p:nvPr>
        </p:nvSpPr>
        <p:spPr>
          <a:xfrm>
            <a:off x="469900" y="250825"/>
            <a:ext cx="3313824" cy="1325563"/>
          </a:xfrm>
        </p:spPr>
        <p:txBody>
          <a:bodyPr>
            <a:normAutofit/>
          </a:bodyPr>
          <a:lstStyle/>
          <a:p>
            <a:r>
              <a:rPr lang="en-US" sz="4000" b="1" dirty="0"/>
              <a:t>Definition of:</a:t>
            </a:r>
          </a:p>
        </p:txBody>
      </p:sp>
      <p:sp>
        <p:nvSpPr>
          <p:cNvPr id="3" name="Content Placeholder 2">
            <a:extLst>
              <a:ext uri="{FF2B5EF4-FFF2-40B4-BE49-F238E27FC236}">
                <a16:creationId xmlns:a16="http://schemas.microsoft.com/office/drawing/2014/main" id="{E221AE4D-6080-49AC-B0CA-4199831C8459}"/>
              </a:ext>
            </a:extLst>
          </p:cNvPr>
          <p:cNvSpPr>
            <a:spLocks noGrp="1"/>
          </p:cNvSpPr>
          <p:nvPr>
            <p:ph idx="1"/>
          </p:nvPr>
        </p:nvSpPr>
        <p:spPr>
          <a:xfrm>
            <a:off x="508000" y="1457326"/>
            <a:ext cx="10761276" cy="1769350"/>
          </a:xfrm>
        </p:spPr>
        <p:txBody>
          <a:bodyPr>
            <a:normAutofit/>
          </a:bodyPr>
          <a:lstStyle/>
          <a:p>
            <a:pPr marL="0" indent="0">
              <a:buNone/>
            </a:pPr>
            <a:r>
              <a:rPr lang="en-US" b="1" dirty="0"/>
              <a:t>How many supply wells with concentrations exceeding the minimum threshold (MT) indicate that the basin is in an unsustainable condition?</a:t>
            </a:r>
          </a:p>
          <a:p>
            <a:pPr marL="52388" lvl="1" indent="0">
              <a:buNone/>
            </a:pPr>
            <a:endParaRPr lang="en-US" sz="1400" b="1" dirty="0"/>
          </a:p>
          <a:p>
            <a:pPr marL="0" lvl="1" indent="0">
              <a:buNone/>
            </a:pPr>
            <a:r>
              <a:rPr lang="en-US" sz="2800" b="1" dirty="0"/>
              <a:t>	Consider current conditions 2015-2017 as the start:</a:t>
            </a:r>
          </a:p>
        </p:txBody>
      </p:sp>
      <p:graphicFrame>
        <p:nvGraphicFramePr>
          <p:cNvPr id="4" name="Table 3">
            <a:extLst>
              <a:ext uri="{FF2B5EF4-FFF2-40B4-BE49-F238E27FC236}">
                <a16:creationId xmlns:a16="http://schemas.microsoft.com/office/drawing/2014/main" id="{DB6F49AD-A904-471E-96D2-64295DC24596}"/>
              </a:ext>
            </a:extLst>
          </p:cNvPr>
          <p:cNvGraphicFramePr>
            <a:graphicFrameLocks noGrp="1"/>
          </p:cNvGraphicFramePr>
          <p:nvPr>
            <p:extLst/>
          </p:nvPr>
        </p:nvGraphicFramePr>
        <p:xfrm>
          <a:off x="630621" y="3205656"/>
          <a:ext cx="10941267" cy="3424686"/>
        </p:xfrm>
        <a:graphic>
          <a:graphicData uri="http://schemas.openxmlformats.org/drawingml/2006/table">
            <a:tbl>
              <a:tblPr firstRow="1" bandRow="1">
                <a:tableStyleId>{5C22544A-7EE6-4342-B048-85BDC9FD1C3A}</a:tableStyleId>
              </a:tblPr>
              <a:tblGrid>
                <a:gridCol w="2907035">
                  <a:extLst>
                    <a:ext uri="{9D8B030D-6E8A-4147-A177-3AD203B41FA5}">
                      <a16:colId xmlns:a16="http://schemas.microsoft.com/office/drawing/2014/main" val="2839501731"/>
                    </a:ext>
                  </a:extLst>
                </a:gridCol>
                <a:gridCol w="1622715">
                  <a:extLst>
                    <a:ext uri="{9D8B030D-6E8A-4147-A177-3AD203B41FA5}">
                      <a16:colId xmlns:a16="http://schemas.microsoft.com/office/drawing/2014/main" val="43723429"/>
                    </a:ext>
                  </a:extLst>
                </a:gridCol>
                <a:gridCol w="1606648">
                  <a:extLst>
                    <a:ext uri="{9D8B030D-6E8A-4147-A177-3AD203B41FA5}">
                      <a16:colId xmlns:a16="http://schemas.microsoft.com/office/drawing/2014/main" val="968042290"/>
                    </a:ext>
                  </a:extLst>
                </a:gridCol>
                <a:gridCol w="1606648">
                  <a:extLst>
                    <a:ext uri="{9D8B030D-6E8A-4147-A177-3AD203B41FA5}">
                      <a16:colId xmlns:a16="http://schemas.microsoft.com/office/drawing/2014/main" val="3466383269"/>
                    </a:ext>
                  </a:extLst>
                </a:gridCol>
                <a:gridCol w="1622715">
                  <a:extLst>
                    <a:ext uri="{9D8B030D-6E8A-4147-A177-3AD203B41FA5}">
                      <a16:colId xmlns:a16="http://schemas.microsoft.com/office/drawing/2014/main" val="3923754452"/>
                    </a:ext>
                  </a:extLst>
                </a:gridCol>
                <a:gridCol w="1575506">
                  <a:extLst>
                    <a:ext uri="{9D8B030D-6E8A-4147-A177-3AD203B41FA5}">
                      <a16:colId xmlns:a16="http://schemas.microsoft.com/office/drawing/2014/main" val="3469969408"/>
                    </a:ext>
                  </a:extLst>
                </a:gridCol>
              </a:tblGrid>
              <a:tr h="471376">
                <a:tc rowSpan="2">
                  <a:txBody>
                    <a:bodyPr/>
                    <a:lstStyle/>
                    <a:p>
                      <a:pPr algn="ctr"/>
                      <a:r>
                        <a:rPr lang="en-US" sz="2000" b="1" dirty="0"/>
                        <a:t>Constituent</a:t>
                      </a:r>
                    </a:p>
                  </a:txBody>
                  <a:tcPr anchor="ctr"/>
                </a:tc>
                <a:tc rowSpan="2">
                  <a:txBody>
                    <a:bodyPr/>
                    <a:lstStyle/>
                    <a:p>
                      <a:pPr algn="l"/>
                      <a:r>
                        <a:rPr lang="en-US" sz="2000" b="1" dirty="0"/>
                        <a:t>Minimum Thresholds</a:t>
                      </a:r>
                    </a:p>
                    <a:p>
                      <a:pPr algn="l"/>
                      <a:r>
                        <a:rPr lang="en-US" sz="2000" b="1" dirty="0"/>
                        <a:t>(from Basin Plan)</a:t>
                      </a:r>
                    </a:p>
                  </a:txBody>
                  <a:tcPr/>
                </a:tc>
                <a:tc gridSpan="4">
                  <a:txBody>
                    <a:bodyPr/>
                    <a:lstStyle/>
                    <a:p>
                      <a:r>
                        <a:rPr lang="en-US" sz="2200" dirty="0"/>
                        <a:t>Percent Wells with Median Concentration over MT</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585474538"/>
                  </a:ext>
                </a:extLst>
              </a:tr>
              <a:tr h="819219">
                <a:tc vMerge="1">
                  <a:txBody>
                    <a:bodyPr/>
                    <a:lstStyle/>
                    <a:p>
                      <a:endParaRPr lang="en-US" sz="2000" b="1" dirty="0"/>
                    </a:p>
                  </a:txBody>
                  <a:tcPr/>
                </a:tc>
                <a:tc vMerge="1">
                  <a:txBody>
                    <a:bodyPr/>
                    <a:lstStyle/>
                    <a:p>
                      <a:endParaRPr lang="en-US" sz="2000" b="1" dirty="0"/>
                    </a:p>
                  </a:txBody>
                  <a:tcPr/>
                </a:tc>
                <a:tc>
                  <a:txBody>
                    <a:bodyPr/>
                    <a:lstStyle/>
                    <a:p>
                      <a:pPr algn="ctr"/>
                      <a:r>
                        <a:rPr lang="en-US" sz="2000" b="1" dirty="0"/>
                        <a:t>Southern MA</a:t>
                      </a:r>
                    </a:p>
                  </a:txBody>
                  <a:tcPr anchor="ctr"/>
                </a:tc>
                <a:tc>
                  <a:txBody>
                    <a:bodyPr/>
                    <a:lstStyle/>
                    <a:p>
                      <a:pPr algn="ctr"/>
                      <a:r>
                        <a:rPr lang="en-US" sz="2000" b="1" dirty="0"/>
                        <a:t>Hollister MA</a:t>
                      </a:r>
                    </a:p>
                  </a:txBody>
                  <a:tcPr anchor="ctr"/>
                </a:tc>
                <a:tc>
                  <a:txBody>
                    <a:bodyPr/>
                    <a:lstStyle/>
                    <a:p>
                      <a:pPr algn="ctr"/>
                      <a:r>
                        <a:rPr lang="en-US" sz="2000" b="1" dirty="0"/>
                        <a:t>San Juan MA</a:t>
                      </a:r>
                    </a:p>
                  </a:txBody>
                  <a:tcPr anchor="ctr"/>
                </a:tc>
                <a:tc>
                  <a:txBody>
                    <a:bodyPr/>
                    <a:lstStyle/>
                    <a:p>
                      <a:pPr algn="ctr"/>
                      <a:r>
                        <a:rPr lang="en-US" sz="2000" b="1" dirty="0"/>
                        <a:t>Bolsa MA</a:t>
                      </a:r>
                    </a:p>
                  </a:txBody>
                  <a:tcPr anchor="ctr"/>
                </a:tc>
                <a:extLst>
                  <a:ext uri="{0D108BD9-81ED-4DB2-BD59-A6C34878D82A}">
                    <a16:rowId xmlns:a16="http://schemas.microsoft.com/office/drawing/2014/main" val="3238655208"/>
                  </a:ext>
                </a:extLst>
              </a:tr>
              <a:tr h="468126">
                <a:tc>
                  <a:txBody>
                    <a:bodyPr/>
                    <a:lstStyle/>
                    <a:p>
                      <a:pPr marL="0" algn="l" defTabSz="914400" rtl="0" eaLnBrk="1" latinLnBrk="0" hangingPunct="1"/>
                      <a:r>
                        <a:rPr lang="en-US" sz="2000" kern="1200" dirty="0">
                          <a:solidFill>
                            <a:schemeClr val="dk1"/>
                          </a:solidFill>
                          <a:latin typeface="+mn-lt"/>
                          <a:ea typeface="+mn-ea"/>
                          <a:cs typeface="+mn-cs"/>
                        </a:rPr>
                        <a:t>Nitrate (as NO3)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latin typeface="+mn-lt"/>
                          <a:ea typeface="+mn-ea"/>
                          <a:cs typeface="+mn-cs"/>
                        </a:rPr>
                        <a:t>45 mg/L</a:t>
                      </a:r>
                    </a:p>
                  </a:txBody>
                  <a:tcPr/>
                </a:tc>
                <a:tc>
                  <a:txBody>
                    <a:bodyPr/>
                    <a:lstStyle/>
                    <a:p>
                      <a:pPr marL="0" algn="ctr" defTabSz="914400" rtl="0" eaLnBrk="1" latinLnBrk="0" hangingPunct="1"/>
                      <a:r>
                        <a:rPr lang="en-US" sz="2000" kern="1200" dirty="0">
                          <a:solidFill>
                            <a:schemeClr val="dk1"/>
                          </a:solidFill>
                          <a:latin typeface="+mn-lt"/>
                          <a:ea typeface="+mn-ea"/>
                          <a:cs typeface="+mn-cs"/>
                        </a:rPr>
                        <a:t>5%</a:t>
                      </a:r>
                    </a:p>
                  </a:txBody>
                  <a:tcPr/>
                </a:tc>
                <a:tc>
                  <a:txBody>
                    <a:bodyPr/>
                    <a:lstStyle/>
                    <a:p>
                      <a:pPr marL="0" algn="ctr" defTabSz="914400" rtl="0" eaLnBrk="1" latinLnBrk="0" hangingPunct="1"/>
                      <a:r>
                        <a:rPr lang="en-US" sz="2000" kern="1200" dirty="0">
                          <a:solidFill>
                            <a:schemeClr val="dk1"/>
                          </a:solidFill>
                          <a:latin typeface="+mn-lt"/>
                          <a:ea typeface="+mn-ea"/>
                          <a:cs typeface="+mn-cs"/>
                        </a:rPr>
                        <a:t>14%</a:t>
                      </a:r>
                    </a:p>
                  </a:txBody>
                  <a:tcPr/>
                </a:tc>
                <a:tc>
                  <a:txBody>
                    <a:bodyPr/>
                    <a:lstStyle/>
                    <a:p>
                      <a:pPr marL="0" algn="ctr" defTabSz="914400" rtl="0" eaLnBrk="1" latinLnBrk="0" hangingPunct="1"/>
                      <a:r>
                        <a:rPr lang="en-US" sz="2000" kern="1200" dirty="0">
                          <a:solidFill>
                            <a:schemeClr val="dk1"/>
                          </a:solidFill>
                          <a:latin typeface="+mn-lt"/>
                          <a:ea typeface="+mn-ea"/>
                          <a:cs typeface="+mn-cs"/>
                        </a:rPr>
                        <a:t>26%</a:t>
                      </a:r>
                    </a:p>
                  </a:txBody>
                  <a:tcPr/>
                </a:tc>
                <a:tc>
                  <a:txBody>
                    <a:bodyPr/>
                    <a:lstStyle/>
                    <a:p>
                      <a:pPr marL="0" algn="ctr" defTabSz="914400" rtl="0" eaLnBrk="1" latinLnBrk="0" hangingPunct="1"/>
                      <a:r>
                        <a:rPr lang="en-US" sz="2000" kern="1200" dirty="0">
                          <a:solidFill>
                            <a:schemeClr val="dk1"/>
                          </a:solidFill>
                          <a:latin typeface="+mn-lt"/>
                          <a:ea typeface="+mn-ea"/>
                          <a:cs typeface="+mn-cs"/>
                        </a:rPr>
                        <a:t>11%</a:t>
                      </a:r>
                    </a:p>
                  </a:txBody>
                  <a:tcPr/>
                </a:tc>
                <a:extLst>
                  <a:ext uri="{0D108BD9-81ED-4DB2-BD59-A6C34878D82A}">
                    <a16:rowId xmlns:a16="http://schemas.microsoft.com/office/drawing/2014/main" val="1752169250"/>
                  </a:ext>
                </a:extLst>
              </a:tr>
              <a:tr h="613540">
                <a:tc>
                  <a:txBody>
                    <a:bodyPr/>
                    <a:lstStyle/>
                    <a:p>
                      <a:r>
                        <a:rPr lang="en-US" sz="2000" dirty="0"/>
                        <a:t>Total Dissolved Solids </a:t>
                      </a:r>
                      <a:r>
                        <a:rPr lang="en-US" sz="1800" dirty="0"/>
                        <a:t>(Hollister, San Juan, Bolsa)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1,200 mg/L</a:t>
                      </a:r>
                    </a:p>
                  </a:txBody>
                  <a:tcPr/>
                </a:tc>
                <a:tc>
                  <a:txBody>
                    <a:bodyPr/>
                    <a:lstStyle/>
                    <a:p>
                      <a:pPr algn="ctr"/>
                      <a:r>
                        <a:rPr lang="en-US" sz="2000" dirty="0"/>
                        <a:t>---</a:t>
                      </a:r>
                    </a:p>
                  </a:txBody>
                  <a:tcPr/>
                </a:tc>
                <a:tc>
                  <a:txBody>
                    <a:bodyPr/>
                    <a:lstStyle/>
                    <a:p>
                      <a:pPr algn="ctr"/>
                      <a:r>
                        <a:rPr lang="en-US" sz="2000" dirty="0"/>
                        <a:t>24%</a:t>
                      </a:r>
                    </a:p>
                  </a:txBody>
                  <a:tcPr/>
                </a:tc>
                <a:tc>
                  <a:txBody>
                    <a:bodyPr/>
                    <a:lstStyle/>
                    <a:p>
                      <a:pPr algn="ctr"/>
                      <a:r>
                        <a:rPr lang="en-US" sz="2000" dirty="0"/>
                        <a:t>46%</a:t>
                      </a:r>
                    </a:p>
                  </a:txBody>
                  <a:tcPr/>
                </a:tc>
                <a:tc>
                  <a:txBody>
                    <a:bodyPr/>
                    <a:lstStyle/>
                    <a:p>
                      <a:pPr algn="ctr"/>
                      <a:r>
                        <a:rPr lang="en-US" sz="2000" dirty="0"/>
                        <a:t>26%</a:t>
                      </a:r>
                    </a:p>
                    <a:p>
                      <a:pPr algn="ctr"/>
                      <a:endParaRPr lang="en-US" sz="2000" dirty="0"/>
                    </a:p>
                  </a:txBody>
                  <a:tcPr/>
                </a:tc>
                <a:extLst>
                  <a:ext uri="{0D108BD9-81ED-4DB2-BD59-A6C34878D82A}">
                    <a16:rowId xmlns:a16="http://schemas.microsoft.com/office/drawing/2014/main" val="932993768"/>
                  </a:ext>
                </a:extLst>
              </a:tr>
              <a:tr h="468126">
                <a:tc>
                  <a:txBody>
                    <a:bodyPr/>
                    <a:lstStyle/>
                    <a:p>
                      <a:r>
                        <a:rPr lang="en-US" sz="2000" dirty="0"/>
                        <a:t>Total Dissolved Solids</a:t>
                      </a:r>
                    </a:p>
                    <a:p>
                      <a:r>
                        <a:rPr lang="en-US" sz="1800" dirty="0"/>
                        <a:t>(Southern MA only)</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1,000 mg/L</a:t>
                      </a:r>
                    </a:p>
                  </a:txBody>
                  <a:tcPr>
                    <a:solidFill>
                      <a:schemeClr val="tx2">
                        <a:lumMod val="20000"/>
                        <a:lumOff val="80000"/>
                      </a:schemeClr>
                    </a:solidFill>
                  </a:tcPr>
                </a:tc>
                <a:tc>
                  <a:txBody>
                    <a:bodyPr/>
                    <a:lstStyle/>
                    <a:p>
                      <a:pPr algn="ctr"/>
                      <a:r>
                        <a:rPr lang="en-US" sz="2000" dirty="0"/>
                        <a:t>55%</a:t>
                      </a:r>
                    </a:p>
                  </a:txBody>
                  <a:tcPr>
                    <a:solidFill>
                      <a:schemeClr val="tx2">
                        <a:lumMod val="20000"/>
                        <a:lumOff val="80000"/>
                      </a:schemeClr>
                    </a:solidFill>
                  </a:tcPr>
                </a:tc>
                <a:tc>
                  <a:txBody>
                    <a:bodyPr/>
                    <a:lstStyle/>
                    <a:p>
                      <a:pPr algn="ctr"/>
                      <a:r>
                        <a:rPr lang="en-US" sz="2000" dirty="0"/>
                        <a:t>---</a:t>
                      </a:r>
                    </a:p>
                  </a:txBody>
                  <a:tcPr>
                    <a:solidFill>
                      <a:schemeClr val="tx2">
                        <a:lumMod val="20000"/>
                        <a:lumOff val="80000"/>
                      </a:schemeClr>
                    </a:solidFill>
                  </a:tcPr>
                </a:tc>
                <a:tc>
                  <a:txBody>
                    <a:bodyPr/>
                    <a:lstStyle/>
                    <a:p>
                      <a:pPr algn="ctr"/>
                      <a:r>
                        <a:rPr lang="en-US" sz="2000" dirty="0"/>
                        <a:t>---</a:t>
                      </a:r>
                    </a:p>
                  </a:txBody>
                  <a:tcPr>
                    <a:solidFill>
                      <a:schemeClr val="tx2">
                        <a:lumMod val="20000"/>
                        <a:lumOff val="80000"/>
                      </a:schemeClr>
                    </a:solidFill>
                  </a:tcPr>
                </a:tc>
                <a:tc>
                  <a:txBody>
                    <a:bodyPr/>
                    <a:lstStyle/>
                    <a:p>
                      <a:pPr algn="ctr"/>
                      <a:r>
                        <a:rPr lang="en-US" sz="2000" dirty="0"/>
                        <a:t>---</a:t>
                      </a:r>
                    </a:p>
                  </a:txBody>
                  <a:tcPr>
                    <a:solidFill>
                      <a:schemeClr val="tx2">
                        <a:lumMod val="20000"/>
                        <a:lumOff val="80000"/>
                      </a:schemeClr>
                    </a:solidFill>
                  </a:tcPr>
                </a:tc>
                <a:extLst>
                  <a:ext uri="{0D108BD9-81ED-4DB2-BD59-A6C34878D82A}">
                    <a16:rowId xmlns:a16="http://schemas.microsoft.com/office/drawing/2014/main" val="3631273105"/>
                  </a:ext>
                </a:extLst>
              </a:tr>
              <a:tr h="182880">
                <a:tc>
                  <a:txBody>
                    <a:bodyPr/>
                    <a:lstStyle/>
                    <a:p>
                      <a:endParaRPr lang="en-US" sz="1200" dirty="0"/>
                    </a:p>
                  </a:txBody>
                  <a:tcPr>
                    <a:solidFill>
                      <a:srgbClr val="6188CD"/>
                    </a:solidFill>
                  </a:tcPr>
                </a:tc>
                <a:tc>
                  <a:txBody>
                    <a:bodyPr/>
                    <a:lstStyle/>
                    <a:p>
                      <a:endParaRPr lang="en-US" sz="1200" dirty="0"/>
                    </a:p>
                  </a:txBody>
                  <a:tcPr>
                    <a:solidFill>
                      <a:srgbClr val="6188CD"/>
                    </a:solidFill>
                  </a:tcPr>
                </a:tc>
                <a:tc>
                  <a:txBody>
                    <a:bodyPr/>
                    <a:lstStyle/>
                    <a:p>
                      <a:endParaRPr lang="en-US" sz="1200"/>
                    </a:p>
                  </a:txBody>
                  <a:tcPr>
                    <a:solidFill>
                      <a:srgbClr val="6188CD"/>
                    </a:solidFill>
                  </a:tcPr>
                </a:tc>
                <a:tc>
                  <a:txBody>
                    <a:bodyPr/>
                    <a:lstStyle/>
                    <a:p>
                      <a:endParaRPr lang="en-US" sz="1200" dirty="0"/>
                    </a:p>
                  </a:txBody>
                  <a:tcPr>
                    <a:solidFill>
                      <a:srgbClr val="6188CD"/>
                    </a:solidFill>
                  </a:tcPr>
                </a:tc>
                <a:tc>
                  <a:txBody>
                    <a:bodyPr/>
                    <a:lstStyle/>
                    <a:p>
                      <a:endParaRPr lang="en-US" sz="1200"/>
                    </a:p>
                  </a:txBody>
                  <a:tcPr>
                    <a:solidFill>
                      <a:srgbClr val="6188CD"/>
                    </a:solidFill>
                  </a:tcPr>
                </a:tc>
                <a:tc>
                  <a:txBody>
                    <a:bodyPr/>
                    <a:lstStyle/>
                    <a:p>
                      <a:endParaRPr lang="en-US" sz="1200" dirty="0"/>
                    </a:p>
                  </a:txBody>
                  <a:tcPr>
                    <a:solidFill>
                      <a:srgbClr val="6188CD"/>
                    </a:solidFill>
                  </a:tcPr>
                </a:tc>
                <a:extLst>
                  <a:ext uri="{0D108BD9-81ED-4DB2-BD59-A6C34878D82A}">
                    <a16:rowId xmlns:a16="http://schemas.microsoft.com/office/drawing/2014/main" val="2896201546"/>
                  </a:ext>
                </a:extLst>
              </a:tr>
            </a:tbl>
          </a:graphicData>
        </a:graphic>
      </p:graphicFrame>
      <p:sp>
        <p:nvSpPr>
          <p:cNvPr id="5" name="TextBox 4">
            <a:extLst>
              <a:ext uri="{FF2B5EF4-FFF2-40B4-BE49-F238E27FC236}">
                <a16:creationId xmlns:a16="http://schemas.microsoft.com/office/drawing/2014/main" id="{FD44DF68-C2B8-4C37-8DD9-C80D8EEC905E}"/>
              </a:ext>
            </a:extLst>
          </p:cNvPr>
          <p:cNvSpPr txBox="1"/>
          <p:nvPr/>
        </p:nvSpPr>
        <p:spPr>
          <a:xfrm>
            <a:off x="3426371" y="231226"/>
            <a:ext cx="8429297" cy="1200329"/>
          </a:xfrm>
          <a:prstGeom prst="rect">
            <a:avLst/>
          </a:prstGeom>
          <a:noFill/>
        </p:spPr>
        <p:txBody>
          <a:bodyPr wrap="square" rtlCol="0">
            <a:spAutoFit/>
          </a:bodyPr>
          <a:lstStyle/>
          <a:p>
            <a:r>
              <a:rPr lang="en-US" sz="3600" b="1" dirty="0">
                <a:latin typeface="+mj-lt"/>
              </a:rPr>
              <a:t>Sustainability</a:t>
            </a:r>
          </a:p>
          <a:p>
            <a:r>
              <a:rPr lang="en-US" sz="3600" b="1" dirty="0">
                <a:latin typeface="+mj-lt"/>
              </a:rPr>
              <a:t>Unsustainability </a:t>
            </a:r>
            <a:r>
              <a:rPr lang="en-US" sz="2400" b="1" dirty="0">
                <a:latin typeface="+mj-lt"/>
              </a:rPr>
              <a:t>(undesirable, unreasonable, significant)</a:t>
            </a:r>
            <a:endParaRPr lang="en-US" sz="2400" dirty="0">
              <a:latin typeface="+mj-lt"/>
            </a:endParaRPr>
          </a:p>
        </p:txBody>
      </p:sp>
      <p:cxnSp>
        <p:nvCxnSpPr>
          <p:cNvPr id="7" name="Straight Connector 6">
            <a:extLst>
              <a:ext uri="{FF2B5EF4-FFF2-40B4-BE49-F238E27FC236}">
                <a16:creationId xmlns:a16="http://schemas.microsoft.com/office/drawing/2014/main" id="{65411F72-A803-447B-9C64-D1FBC0A1C1EC}"/>
              </a:ext>
            </a:extLst>
          </p:cNvPr>
          <p:cNvCxnSpPr>
            <a:cxnSpLocks/>
          </p:cNvCxnSpPr>
          <p:nvPr/>
        </p:nvCxnSpPr>
        <p:spPr>
          <a:xfrm>
            <a:off x="3426372" y="851327"/>
            <a:ext cx="7756635"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11" name="TextBox 10">
            <a:extLst>
              <a:ext uri="{FF2B5EF4-FFF2-40B4-BE49-F238E27FC236}">
                <a16:creationId xmlns:a16="http://schemas.microsoft.com/office/drawing/2014/main" id="{45FEB532-BD7F-4A18-9B14-281EFEE7963C}"/>
              </a:ext>
            </a:extLst>
          </p:cNvPr>
          <p:cNvSpPr txBox="1"/>
          <p:nvPr/>
        </p:nvSpPr>
        <p:spPr>
          <a:xfrm>
            <a:off x="11109434" y="616859"/>
            <a:ext cx="612666" cy="430887"/>
          </a:xfrm>
          <a:prstGeom prst="rect">
            <a:avLst/>
          </a:prstGeom>
          <a:noFill/>
        </p:spPr>
        <p:txBody>
          <a:bodyPr wrap="square" rtlCol="0">
            <a:spAutoFit/>
          </a:bodyPr>
          <a:lstStyle/>
          <a:p>
            <a:r>
              <a:rPr lang="en-US" sz="2200" b="1" dirty="0">
                <a:solidFill>
                  <a:srgbClr val="FF0000"/>
                </a:solidFill>
              </a:rPr>
              <a:t>MT</a:t>
            </a:r>
          </a:p>
        </p:txBody>
      </p:sp>
    </p:spTree>
    <p:extLst>
      <p:ext uri="{BB962C8B-B14F-4D97-AF65-F5344CB8AC3E}">
        <p14:creationId xmlns:p14="http://schemas.microsoft.com/office/powerpoint/2010/main" val="164719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3B961-3B87-43F4-9FAC-B8C9BB02F939}"/>
              </a:ext>
            </a:extLst>
          </p:cNvPr>
          <p:cNvSpPr>
            <a:spLocks noGrp="1"/>
          </p:cNvSpPr>
          <p:nvPr>
            <p:ph type="title"/>
          </p:nvPr>
        </p:nvSpPr>
        <p:spPr>
          <a:xfrm>
            <a:off x="469900" y="250825"/>
            <a:ext cx="3313824" cy="1325563"/>
          </a:xfrm>
        </p:spPr>
        <p:txBody>
          <a:bodyPr>
            <a:normAutofit/>
          </a:bodyPr>
          <a:lstStyle/>
          <a:p>
            <a:r>
              <a:rPr lang="en-US" sz="4000" b="1" dirty="0"/>
              <a:t>Definition of:</a:t>
            </a:r>
          </a:p>
        </p:txBody>
      </p:sp>
      <p:sp>
        <p:nvSpPr>
          <p:cNvPr id="3" name="Content Placeholder 2">
            <a:extLst>
              <a:ext uri="{FF2B5EF4-FFF2-40B4-BE49-F238E27FC236}">
                <a16:creationId xmlns:a16="http://schemas.microsoft.com/office/drawing/2014/main" id="{E221AE4D-6080-49AC-B0CA-4199831C8459}"/>
              </a:ext>
            </a:extLst>
          </p:cNvPr>
          <p:cNvSpPr>
            <a:spLocks noGrp="1"/>
          </p:cNvSpPr>
          <p:nvPr>
            <p:ph idx="1"/>
          </p:nvPr>
        </p:nvSpPr>
        <p:spPr>
          <a:xfrm>
            <a:off x="507999" y="2196488"/>
            <a:ext cx="10874703" cy="3069195"/>
          </a:xfrm>
          <a:ln>
            <a:solidFill>
              <a:srgbClr val="FF0000"/>
            </a:solidFill>
          </a:ln>
        </p:spPr>
        <p:txBody>
          <a:bodyPr>
            <a:normAutofit/>
          </a:bodyPr>
          <a:lstStyle/>
          <a:p>
            <a:pPr marL="0" indent="0">
              <a:buNone/>
            </a:pPr>
            <a:r>
              <a:rPr lang="en-US" dirty="0"/>
              <a:t>The definition for nitrate* is</a:t>
            </a:r>
          </a:p>
          <a:p>
            <a:r>
              <a:rPr lang="en-US" dirty="0"/>
              <a:t>a statistically significant increase, relative to current conditions, in the median percentage of wells exceeding the minimum threshold (Basin Plan Objective) for nitrate, as indicated in the triennial update.</a:t>
            </a:r>
          </a:p>
          <a:p>
            <a:pPr marL="509588" lvl="2" indent="0">
              <a:buNone/>
            </a:pPr>
            <a:r>
              <a:rPr lang="en-US" sz="2400" b="1" u="sng" dirty="0"/>
              <a:t>and</a:t>
            </a:r>
            <a:r>
              <a:rPr lang="en-US" sz="2400" b="1" dirty="0"/>
              <a:t> </a:t>
            </a:r>
          </a:p>
          <a:p>
            <a:pPr marL="225425" lvl="1" indent="-225425"/>
            <a:r>
              <a:rPr lang="en-US" sz="2800" dirty="0"/>
              <a:t>a statistically significant increasing trend in the nitrate concentration in 15% or more of the District monitored wells over a five year period.</a:t>
            </a:r>
          </a:p>
        </p:txBody>
      </p:sp>
      <p:sp>
        <p:nvSpPr>
          <p:cNvPr id="5" name="TextBox 4">
            <a:extLst>
              <a:ext uri="{FF2B5EF4-FFF2-40B4-BE49-F238E27FC236}">
                <a16:creationId xmlns:a16="http://schemas.microsoft.com/office/drawing/2014/main" id="{FD44DF68-C2B8-4C37-8DD9-C80D8EEC905E}"/>
              </a:ext>
            </a:extLst>
          </p:cNvPr>
          <p:cNvSpPr txBox="1"/>
          <p:nvPr/>
        </p:nvSpPr>
        <p:spPr>
          <a:xfrm>
            <a:off x="3426371" y="231226"/>
            <a:ext cx="8429297" cy="1200329"/>
          </a:xfrm>
          <a:prstGeom prst="rect">
            <a:avLst/>
          </a:prstGeom>
          <a:noFill/>
        </p:spPr>
        <p:txBody>
          <a:bodyPr wrap="square" rtlCol="0">
            <a:spAutoFit/>
          </a:bodyPr>
          <a:lstStyle/>
          <a:p>
            <a:r>
              <a:rPr lang="en-US" sz="3600" b="1" dirty="0">
                <a:latin typeface="+mj-lt"/>
              </a:rPr>
              <a:t>Sustainability</a:t>
            </a:r>
          </a:p>
          <a:p>
            <a:r>
              <a:rPr lang="en-US" sz="3600" b="1" dirty="0">
                <a:latin typeface="+mj-lt"/>
              </a:rPr>
              <a:t>Unsustainability </a:t>
            </a:r>
            <a:r>
              <a:rPr lang="en-US" sz="2400" b="1" dirty="0">
                <a:latin typeface="+mj-lt"/>
              </a:rPr>
              <a:t>(undesirable, unreasonable, significant)</a:t>
            </a:r>
            <a:endParaRPr lang="en-US" sz="2400" dirty="0">
              <a:latin typeface="+mj-lt"/>
            </a:endParaRPr>
          </a:p>
        </p:txBody>
      </p:sp>
      <p:cxnSp>
        <p:nvCxnSpPr>
          <p:cNvPr id="7" name="Straight Connector 6">
            <a:extLst>
              <a:ext uri="{FF2B5EF4-FFF2-40B4-BE49-F238E27FC236}">
                <a16:creationId xmlns:a16="http://schemas.microsoft.com/office/drawing/2014/main" id="{65411F72-A803-447B-9C64-D1FBC0A1C1EC}"/>
              </a:ext>
            </a:extLst>
          </p:cNvPr>
          <p:cNvCxnSpPr>
            <a:cxnSpLocks/>
          </p:cNvCxnSpPr>
          <p:nvPr/>
        </p:nvCxnSpPr>
        <p:spPr>
          <a:xfrm>
            <a:off x="3426372" y="851327"/>
            <a:ext cx="7756635"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Rectangle 5">
            <a:extLst>
              <a:ext uri="{FF2B5EF4-FFF2-40B4-BE49-F238E27FC236}">
                <a16:creationId xmlns:a16="http://schemas.microsoft.com/office/drawing/2014/main" id="{8BB7E80F-051E-4D58-8AAD-AA9E1E0C7C04}"/>
              </a:ext>
            </a:extLst>
          </p:cNvPr>
          <p:cNvSpPr/>
          <p:nvPr/>
        </p:nvSpPr>
        <p:spPr>
          <a:xfrm>
            <a:off x="11116542" y="616859"/>
            <a:ext cx="570990" cy="430887"/>
          </a:xfrm>
          <a:prstGeom prst="rect">
            <a:avLst/>
          </a:prstGeom>
        </p:spPr>
        <p:txBody>
          <a:bodyPr wrap="none">
            <a:spAutoFit/>
          </a:bodyPr>
          <a:lstStyle/>
          <a:p>
            <a:r>
              <a:rPr lang="en-US" sz="2200" b="1" dirty="0">
                <a:solidFill>
                  <a:srgbClr val="FF0000"/>
                </a:solidFill>
              </a:rPr>
              <a:t>MT</a:t>
            </a:r>
          </a:p>
        </p:txBody>
      </p:sp>
      <p:sp>
        <p:nvSpPr>
          <p:cNvPr id="4" name="TextBox 3">
            <a:extLst>
              <a:ext uri="{FF2B5EF4-FFF2-40B4-BE49-F238E27FC236}">
                <a16:creationId xmlns:a16="http://schemas.microsoft.com/office/drawing/2014/main" id="{D643F690-382D-4233-BDCC-75203B2F479D}"/>
              </a:ext>
            </a:extLst>
          </p:cNvPr>
          <p:cNvSpPr txBox="1"/>
          <p:nvPr/>
        </p:nvSpPr>
        <p:spPr>
          <a:xfrm>
            <a:off x="3174124" y="5570483"/>
            <a:ext cx="7942418" cy="523220"/>
          </a:xfrm>
          <a:prstGeom prst="rect">
            <a:avLst/>
          </a:prstGeom>
          <a:noFill/>
        </p:spPr>
        <p:txBody>
          <a:bodyPr wrap="square" rtlCol="0">
            <a:spAutoFit/>
          </a:bodyPr>
          <a:lstStyle/>
          <a:p>
            <a:r>
              <a:rPr lang="en-US" sz="2800" b="1" dirty="0"/>
              <a:t>This makes good use of District monitored well data.</a:t>
            </a:r>
          </a:p>
        </p:txBody>
      </p:sp>
      <p:sp>
        <p:nvSpPr>
          <p:cNvPr id="8" name="TextBox 7">
            <a:extLst>
              <a:ext uri="{FF2B5EF4-FFF2-40B4-BE49-F238E27FC236}">
                <a16:creationId xmlns:a16="http://schemas.microsoft.com/office/drawing/2014/main" id="{5F068007-6B3B-4586-B8BE-C80740DEB993}"/>
              </a:ext>
            </a:extLst>
          </p:cNvPr>
          <p:cNvSpPr txBox="1"/>
          <p:nvPr/>
        </p:nvSpPr>
        <p:spPr>
          <a:xfrm>
            <a:off x="507999" y="1460058"/>
            <a:ext cx="7430813" cy="523220"/>
          </a:xfrm>
          <a:prstGeom prst="rect">
            <a:avLst/>
          </a:prstGeom>
          <a:noFill/>
        </p:spPr>
        <p:txBody>
          <a:bodyPr wrap="square" rtlCol="0">
            <a:spAutoFit/>
          </a:bodyPr>
          <a:lstStyle/>
          <a:p>
            <a:r>
              <a:rPr lang="en-US" sz="2800" b="1" dirty="0"/>
              <a:t>Apply the minimum threshold to triennial data</a:t>
            </a:r>
            <a:r>
              <a:rPr lang="en-US" b="1" dirty="0"/>
              <a:t>.</a:t>
            </a:r>
            <a:endParaRPr lang="en-US" dirty="0"/>
          </a:p>
        </p:txBody>
      </p:sp>
      <p:sp>
        <p:nvSpPr>
          <p:cNvPr id="9" name="TextBox 8">
            <a:extLst>
              <a:ext uri="{FF2B5EF4-FFF2-40B4-BE49-F238E27FC236}">
                <a16:creationId xmlns:a16="http://schemas.microsoft.com/office/drawing/2014/main" id="{AB8283B8-D7B1-44AC-A961-7DB042F50424}"/>
              </a:ext>
            </a:extLst>
          </p:cNvPr>
          <p:cNvSpPr txBox="1"/>
          <p:nvPr/>
        </p:nvSpPr>
        <p:spPr>
          <a:xfrm>
            <a:off x="5717637" y="6087690"/>
            <a:ext cx="5108028" cy="369332"/>
          </a:xfrm>
          <a:prstGeom prst="rect">
            <a:avLst/>
          </a:prstGeom>
          <a:noFill/>
        </p:spPr>
        <p:txBody>
          <a:bodyPr wrap="square" rtlCol="0">
            <a:spAutoFit/>
          </a:bodyPr>
          <a:lstStyle/>
          <a:p>
            <a:r>
              <a:rPr lang="en-US" dirty="0"/>
              <a:t>*Use the same definition for Total Dissolved Solids.</a:t>
            </a:r>
          </a:p>
        </p:txBody>
      </p:sp>
      <p:sp>
        <p:nvSpPr>
          <p:cNvPr id="10" name="Arrow: Curved Left 9">
            <a:extLst>
              <a:ext uri="{FF2B5EF4-FFF2-40B4-BE49-F238E27FC236}">
                <a16:creationId xmlns:a16="http://schemas.microsoft.com/office/drawing/2014/main" id="{B96C6FEF-8706-4F1A-9ECF-73670ABBCA83}"/>
              </a:ext>
            </a:extLst>
          </p:cNvPr>
          <p:cNvSpPr/>
          <p:nvPr/>
        </p:nvSpPr>
        <p:spPr>
          <a:xfrm rot="20526347">
            <a:off x="7790579" y="1571055"/>
            <a:ext cx="443137" cy="1111687"/>
          </a:xfrm>
          <a:prstGeom prst="curvedLeftArrow">
            <a:avLst>
              <a:gd name="adj1" fmla="val 29603"/>
              <a:gd name="adj2" fmla="val 55064"/>
              <a:gd name="adj3" fmla="val 302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urved Down 11">
            <a:extLst>
              <a:ext uri="{FF2B5EF4-FFF2-40B4-BE49-F238E27FC236}">
                <a16:creationId xmlns:a16="http://schemas.microsoft.com/office/drawing/2014/main" id="{99EEDED4-291B-497E-BD6D-084E674D3336}"/>
              </a:ext>
            </a:extLst>
          </p:cNvPr>
          <p:cNvSpPr/>
          <p:nvPr/>
        </p:nvSpPr>
        <p:spPr>
          <a:xfrm rot="15007824">
            <a:off x="2446416" y="5409186"/>
            <a:ext cx="873103" cy="4511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0BE2D016-20A1-49CA-AA2F-22718F3A41A7}"/>
              </a:ext>
            </a:extLst>
          </p:cNvPr>
          <p:cNvSpPr txBox="1"/>
          <p:nvPr/>
        </p:nvSpPr>
        <p:spPr>
          <a:xfrm rot="20792214">
            <a:off x="728539" y="301404"/>
            <a:ext cx="840898" cy="369332"/>
          </a:xfrm>
          <a:prstGeom prst="rect">
            <a:avLst/>
          </a:prstGeom>
          <a:noFill/>
        </p:spPr>
        <p:txBody>
          <a:bodyPr wrap="square" rtlCol="0">
            <a:spAutoFit/>
          </a:bodyPr>
          <a:lstStyle/>
          <a:p>
            <a:r>
              <a:rPr lang="en-US" dirty="0">
                <a:solidFill>
                  <a:srgbClr val="FF0000"/>
                </a:solidFill>
              </a:rPr>
              <a:t>DRAFT</a:t>
            </a:r>
          </a:p>
        </p:txBody>
      </p:sp>
    </p:spTree>
    <p:extLst>
      <p:ext uri="{BB962C8B-B14F-4D97-AF65-F5344CB8AC3E}">
        <p14:creationId xmlns:p14="http://schemas.microsoft.com/office/powerpoint/2010/main" val="115806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AD30-BAC5-400E-8800-A7C34B4FF420}"/>
              </a:ext>
            </a:extLst>
          </p:cNvPr>
          <p:cNvSpPr>
            <a:spLocks noGrp="1"/>
          </p:cNvSpPr>
          <p:nvPr>
            <p:ph type="title"/>
          </p:nvPr>
        </p:nvSpPr>
        <p:spPr>
          <a:xfrm>
            <a:off x="516756" y="236814"/>
            <a:ext cx="10515600" cy="1325563"/>
          </a:xfrm>
        </p:spPr>
        <p:txBody>
          <a:bodyPr/>
          <a:lstStyle/>
          <a:p>
            <a:r>
              <a:rPr lang="en-US" b="1" dirty="0"/>
              <a:t>Setting measurable objectives</a:t>
            </a:r>
          </a:p>
        </p:txBody>
      </p:sp>
      <p:sp>
        <p:nvSpPr>
          <p:cNvPr id="3" name="Content Placeholder 2">
            <a:extLst>
              <a:ext uri="{FF2B5EF4-FFF2-40B4-BE49-F238E27FC236}">
                <a16:creationId xmlns:a16="http://schemas.microsoft.com/office/drawing/2014/main" id="{26E99884-6AD6-4981-8C0A-42D11D6CF42B}"/>
              </a:ext>
            </a:extLst>
          </p:cNvPr>
          <p:cNvSpPr>
            <a:spLocks noGrp="1"/>
          </p:cNvSpPr>
          <p:nvPr>
            <p:ph idx="1"/>
          </p:nvPr>
        </p:nvSpPr>
        <p:spPr>
          <a:xfrm>
            <a:off x="498995" y="1512176"/>
            <a:ext cx="3374967" cy="4277753"/>
          </a:xfrm>
        </p:spPr>
        <p:txBody>
          <a:bodyPr>
            <a:normAutofit/>
          </a:bodyPr>
          <a:lstStyle/>
          <a:p>
            <a:pPr marL="0" indent="0">
              <a:buNone/>
            </a:pPr>
            <a:r>
              <a:rPr lang="en-US" dirty="0"/>
              <a:t>RWQCB General Basin Plan Objectives</a:t>
            </a:r>
          </a:p>
          <a:p>
            <a:pPr marL="0" indent="0">
              <a:buNone/>
            </a:pPr>
            <a:endParaRPr lang="en-US" dirty="0"/>
          </a:p>
          <a:p>
            <a:pPr marL="0" indent="0">
              <a:buNone/>
            </a:pPr>
            <a:endParaRPr lang="en-US" sz="1400" dirty="0"/>
          </a:p>
          <a:p>
            <a:pPr marL="0" indent="0">
              <a:buNone/>
            </a:pPr>
            <a:endParaRPr lang="en-US" sz="1400" dirty="0"/>
          </a:p>
          <a:p>
            <a:pPr marL="0" indent="0">
              <a:buNone/>
            </a:pPr>
            <a:r>
              <a:rPr lang="en-US" dirty="0"/>
              <a:t>Basin-Specific Basin Plan Objectives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id="{A08994E7-DB9D-43C4-84F2-6C9DF5D0E4F3}"/>
              </a:ext>
            </a:extLst>
          </p:cNvPr>
          <p:cNvGraphicFramePr>
            <a:graphicFrameLocks noGrp="1"/>
          </p:cNvGraphicFramePr>
          <p:nvPr>
            <p:extLst/>
          </p:nvPr>
        </p:nvGraphicFramePr>
        <p:xfrm>
          <a:off x="4246179" y="1549882"/>
          <a:ext cx="7346359" cy="1337032"/>
        </p:xfrm>
        <a:graphic>
          <a:graphicData uri="http://schemas.openxmlformats.org/drawingml/2006/table">
            <a:tbl>
              <a:tblPr firstRow="1" firstCol="1" bandRow="1">
                <a:tableStyleId>{5C22544A-7EE6-4342-B048-85BDC9FD1C3A}</a:tableStyleId>
              </a:tblPr>
              <a:tblGrid>
                <a:gridCol w="2211218">
                  <a:extLst>
                    <a:ext uri="{9D8B030D-6E8A-4147-A177-3AD203B41FA5}">
                      <a16:colId xmlns:a16="http://schemas.microsoft.com/office/drawing/2014/main" val="901676102"/>
                    </a:ext>
                  </a:extLst>
                </a:gridCol>
                <a:gridCol w="1681256">
                  <a:extLst>
                    <a:ext uri="{9D8B030D-6E8A-4147-A177-3AD203B41FA5}">
                      <a16:colId xmlns:a16="http://schemas.microsoft.com/office/drawing/2014/main" val="2283113267"/>
                    </a:ext>
                  </a:extLst>
                </a:gridCol>
                <a:gridCol w="2003830">
                  <a:extLst>
                    <a:ext uri="{9D8B030D-6E8A-4147-A177-3AD203B41FA5}">
                      <a16:colId xmlns:a16="http://schemas.microsoft.com/office/drawing/2014/main" val="537483370"/>
                    </a:ext>
                  </a:extLst>
                </a:gridCol>
                <a:gridCol w="1450055">
                  <a:extLst>
                    <a:ext uri="{9D8B030D-6E8A-4147-A177-3AD203B41FA5}">
                      <a16:colId xmlns:a16="http://schemas.microsoft.com/office/drawing/2014/main" val="3450378344"/>
                    </a:ext>
                  </a:extLst>
                </a:gridCol>
              </a:tblGrid>
              <a:tr h="374056">
                <a:tc>
                  <a:txBody>
                    <a:bodyPr/>
                    <a:lstStyle/>
                    <a:p>
                      <a:pPr marL="0" marR="0">
                        <a:lnSpc>
                          <a:spcPct val="115000"/>
                        </a:lnSpc>
                        <a:spcBef>
                          <a:spcPts val="0"/>
                        </a:spcBef>
                        <a:spcAft>
                          <a:spcPts val="0"/>
                        </a:spcAft>
                      </a:pPr>
                      <a:r>
                        <a:rPr lang="en-US" sz="2000" dirty="0">
                          <a:effectLst/>
                        </a:rPr>
                        <a:t>Parameter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rPr>
                        <a:t>Units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rPr>
                        <a:t>Municipal</a:t>
                      </a:r>
                      <a:r>
                        <a:rPr lang="en-US" sz="2000" baseline="30000" dirty="0">
                          <a:effectLst/>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rPr>
                        <a:t>Ag</a:t>
                      </a:r>
                      <a:r>
                        <a:rPr lang="en-US" sz="2000" baseline="30000" dirty="0">
                          <a:effectLst/>
                        </a:rPr>
                        <a:t>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49264844"/>
                  </a:ext>
                </a:extLst>
              </a:tr>
              <a:tr h="349317">
                <a:tc>
                  <a:txBody>
                    <a:bodyPr/>
                    <a:lstStyle/>
                    <a:p>
                      <a:pPr marL="0" marR="0">
                        <a:lnSpc>
                          <a:spcPct val="115000"/>
                        </a:lnSpc>
                        <a:spcBef>
                          <a:spcPts val="0"/>
                        </a:spcBef>
                        <a:spcAft>
                          <a:spcPts val="0"/>
                        </a:spcAft>
                      </a:pPr>
                      <a:r>
                        <a:rPr lang="en-US" sz="2000" dirty="0">
                          <a:effectLst/>
                        </a:rPr>
                        <a:t>TDS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rPr>
                        <a:t>mg/L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solidFill>
                            <a:srgbClr val="FF0000"/>
                          </a:solidFill>
                          <a:effectLst/>
                        </a:rPr>
                        <a:t>500</a:t>
                      </a:r>
                      <a:r>
                        <a:rPr lang="en-US" sz="2000" dirty="0">
                          <a:effectLst/>
                        </a:rPr>
                        <a:t>/1,000/1,500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0" dirty="0">
                          <a:solidFill>
                            <a:schemeClr val="tx1"/>
                          </a:solidFill>
                          <a:effectLst/>
                        </a:rPr>
                        <a:t>450</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81811232"/>
                  </a:ext>
                </a:extLst>
              </a:tr>
              <a:tr h="318477">
                <a:tc>
                  <a:txBody>
                    <a:bodyPr/>
                    <a:lstStyle/>
                    <a:p>
                      <a:pPr marL="0" marR="0">
                        <a:lnSpc>
                          <a:spcPct val="115000"/>
                        </a:lnSpc>
                        <a:spcBef>
                          <a:spcPts val="0"/>
                        </a:spcBef>
                        <a:spcAft>
                          <a:spcPts val="0"/>
                        </a:spcAft>
                      </a:pPr>
                      <a:r>
                        <a:rPr lang="en-US" sz="2000" dirty="0">
                          <a:effectLst/>
                        </a:rPr>
                        <a:t>Nitrate (as NO3)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rPr>
                        <a:t>mg/L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rPr>
                        <a:t> </a:t>
                      </a:r>
                      <a:r>
                        <a:rPr lang="en-US" sz="2000" b="0" dirty="0">
                          <a:solidFill>
                            <a:schemeClr val="tx1"/>
                          </a:solidFill>
                          <a:effectLst/>
                        </a:rPr>
                        <a:t>45 </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rPr>
                        <a:t>100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55455916"/>
                  </a:ext>
                </a:extLst>
              </a:tr>
              <a:tr h="283713">
                <a:tc>
                  <a:txBody>
                    <a:bodyPr/>
                    <a:lstStyle/>
                    <a:p>
                      <a:pPr marL="457200" marR="0" algn="ctr">
                        <a:lnSpc>
                          <a:spcPct val="115000"/>
                        </a:lnSpc>
                        <a:spcBef>
                          <a:spcPts val="0"/>
                        </a:spcBef>
                        <a:spcAft>
                          <a:spcPts val="0"/>
                        </a:spcAft>
                        <a:tabLst>
                          <a:tab pos="514350" algn="l"/>
                        </a:tabLs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6188CD"/>
                    </a:solidFill>
                  </a:tcPr>
                </a:tc>
                <a:tc>
                  <a:txBody>
                    <a:bodyPr/>
                    <a:lstStyle/>
                    <a:p>
                      <a:pPr marL="457200" marR="0" algn="ctr">
                        <a:lnSpc>
                          <a:spcPct val="115000"/>
                        </a:lnSpc>
                        <a:spcBef>
                          <a:spcPts val="0"/>
                        </a:spcBef>
                        <a:spcAft>
                          <a:spcPts val="0"/>
                        </a:spcAft>
                        <a:tabLst>
                          <a:tab pos="514350" algn="l"/>
                        </a:tabLs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6188CD"/>
                    </a:solidFill>
                  </a:tcPr>
                </a:tc>
                <a:tc>
                  <a:txBody>
                    <a:bodyPr/>
                    <a:lstStyle/>
                    <a:p>
                      <a:pPr marL="457200" marR="0" algn="ctr">
                        <a:lnSpc>
                          <a:spcPct val="115000"/>
                        </a:lnSpc>
                        <a:spcBef>
                          <a:spcPts val="0"/>
                        </a:spcBef>
                        <a:spcAft>
                          <a:spcPts val="0"/>
                        </a:spcAft>
                        <a:tabLst>
                          <a:tab pos="514350" algn="l"/>
                        </a:tabLs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6188CD"/>
                    </a:solidFill>
                  </a:tcPr>
                </a:tc>
                <a:tc>
                  <a:txBody>
                    <a:bodyPr/>
                    <a:lstStyle/>
                    <a:p>
                      <a:pPr marL="457200" marR="0" algn="ctr">
                        <a:lnSpc>
                          <a:spcPct val="115000"/>
                        </a:lnSpc>
                        <a:spcBef>
                          <a:spcPts val="0"/>
                        </a:spcBef>
                        <a:spcAft>
                          <a:spcPts val="0"/>
                        </a:spcAft>
                        <a:tabLst>
                          <a:tab pos="514350" algn="l"/>
                        </a:tabLs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6188CD"/>
                    </a:solidFill>
                  </a:tcPr>
                </a:tc>
                <a:extLst>
                  <a:ext uri="{0D108BD9-81ED-4DB2-BD59-A6C34878D82A}">
                    <a16:rowId xmlns:a16="http://schemas.microsoft.com/office/drawing/2014/main" val="3760401858"/>
                  </a:ext>
                </a:extLst>
              </a:tr>
            </a:tbl>
          </a:graphicData>
        </a:graphic>
      </p:graphicFrame>
      <p:graphicFrame>
        <p:nvGraphicFramePr>
          <p:cNvPr id="7" name="Table 6">
            <a:extLst>
              <a:ext uri="{FF2B5EF4-FFF2-40B4-BE49-F238E27FC236}">
                <a16:creationId xmlns:a16="http://schemas.microsoft.com/office/drawing/2014/main" id="{8B23D84C-81EA-40A3-AD60-3C1E9E9A2A88}"/>
              </a:ext>
            </a:extLst>
          </p:cNvPr>
          <p:cNvGraphicFramePr>
            <a:graphicFrameLocks noGrp="1"/>
          </p:cNvGraphicFramePr>
          <p:nvPr>
            <p:extLst/>
          </p:nvPr>
        </p:nvGraphicFramePr>
        <p:xfrm>
          <a:off x="4251882" y="3523618"/>
          <a:ext cx="7402562" cy="2292144"/>
        </p:xfrm>
        <a:graphic>
          <a:graphicData uri="http://schemas.openxmlformats.org/drawingml/2006/table">
            <a:tbl>
              <a:tblPr firstRow="1" firstCol="1" bandRow="1">
                <a:tableStyleId>{5C22544A-7EE6-4342-B048-85BDC9FD1C3A}</a:tableStyleId>
              </a:tblPr>
              <a:tblGrid>
                <a:gridCol w="2228135">
                  <a:extLst>
                    <a:ext uri="{9D8B030D-6E8A-4147-A177-3AD203B41FA5}">
                      <a16:colId xmlns:a16="http://schemas.microsoft.com/office/drawing/2014/main" val="1565005369"/>
                    </a:ext>
                  </a:extLst>
                </a:gridCol>
                <a:gridCol w="1694118">
                  <a:extLst>
                    <a:ext uri="{9D8B030D-6E8A-4147-A177-3AD203B41FA5}">
                      <a16:colId xmlns:a16="http://schemas.microsoft.com/office/drawing/2014/main" val="2222549509"/>
                    </a:ext>
                  </a:extLst>
                </a:gridCol>
                <a:gridCol w="1786191">
                  <a:extLst>
                    <a:ext uri="{9D8B030D-6E8A-4147-A177-3AD203B41FA5}">
                      <a16:colId xmlns:a16="http://schemas.microsoft.com/office/drawing/2014/main" val="3596190183"/>
                    </a:ext>
                  </a:extLst>
                </a:gridCol>
                <a:gridCol w="1694118">
                  <a:extLst>
                    <a:ext uri="{9D8B030D-6E8A-4147-A177-3AD203B41FA5}">
                      <a16:colId xmlns:a16="http://schemas.microsoft.com/office/drawing/2014/main" val="3636076768"/>
                    </a:ext>
                  </a:extLst>
                </a:gridCol>
              </a:tblGrid>
              <a:tr h="678392">
                <a:tc>
                  <a:txBody>
                    <a:bodyPr/>
                    <a:lstStyle/>
                    <a:p>
                      <a:pPr marL="0" marR="0">
                        <a:lnSpc>
                          <a:spcPct val="115000"/>
                        </a:lnSpc>
                        <a:spcBef>
                          <a:spcPts val="0"/>
                        </a:spcBef>
                        <a:spcAft>
                          <a:spcPts val="0"/>
                        </a:spcAft>
                      </a:pPr>
                      <a:r>
                        <a:rPr lang="en-US" sz="2000" dirty="0">
                          <a:effectLst/>
                        </a:rPr>
                        <a:t>Parameter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rPr>
                        <a:t>Units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rPr>
                        <a:t>Hollister (Bolsa and San Juan)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rPr>
                        <a:t>Tres Pinos (now Southern MA)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05410020"/>
                  </a:ext>
                </a:extLst>
              </a:tr>
              <a:tr h="328931">
                <a:tc>
                  <a:txBody>
                    <a:bodyPr/>
                    <a:lstStyle/>
                    <a:p>
                      <a:pPr marL="0" marR="0">
                        <a:lnSpc>
                          <a:spcPct val="115000"/>
                        </a:lnSpc>
                        <a:spcBef>
                          <a:spcPts val="0"/>
                        </a:spcBef>
                        <a:spcAft>
                          <a:spcPts val="0"/>
                        </a:spcAft>
                      </a:pPr>
                      <a:r>
                        <a:rPr lang="en-US" sz="2000" dirty="0">
                          <a:effectLst/>
                        </a:rPr>
                        <a:t>TDS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rPr>
                        <a:t>mg/L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0" dirty="0">
                          <a:solidFill>
                            <a:schemeClr val="tx1"/>
                          </a:solidFill>
                          <a:effectLst/>
                        </a:rPr>
                        <a:t>1,200</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0" dirty="0">
                          <a:solidFill>
                            <a:schemeClr val="tx1"/>
                          </a:solidFill>
                          <a:effectLst/>
                        </a:rPr>
                        <a:t>1,000</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16972048"/>
                  </a:ext>
                </a:extLst>
              </a:tr>
              <a:tr h="328931">
                <a:tc>
                  <a:txBody>
                    <a:bodyPr/>
                    <a:lstStyle/>
                    <a:p>
                      <a:pPr marL="0" marR="0">
                        <a:lnSpc>
                          <a:spcPct val="115000"/>
                        </a:lnSpc>
                        <a:spcBef>
                          <a:spcPts val="0"/>
                        </a:spcBef>
                        <a:spcAft>
                          <a:spcPts val="0"/>
                        </a:spcAft>
                      </a:pPr>
                      <a:r>
                        <a:rPr lang="en-US" sz="2000" dirty="0">
                          <a:effectLst/>
                        </a:rPr>
                        <a:t>Nitrogen (as 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rPr>
                        <a:t>mg/L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rPr>
                        <a:t>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rPr>
                        <a:t>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23004666"/>
                  </a:ext>
                </a:extLst>
              </a:tr>
              <a:tr h="328931">
                <a:tc>
                  <a:txBody>
                    <a:bodyPr/>
                    <a:lstStyle/>
                    <a:p>
                      <a:pPr marL="0" marR="0">
                        <a:lnSpc>
                          <a:spcPct val="115000"/>
                        </a:lnSpc>
                        <a:spcBef>
                          <a:spcPts val="0"/>
                        </a:spcBef>
                        <a:spcAft>
                          <a:spcPts val="0"/>
                        </a:spcAft>
                      </a:pPr>
                      <a:r>
                        <a:rPr lang="en-US" sz="2000" dirty="0">
                          <a:effectLst/>
                        </a:rPr>
                        <a:t>Nitrate (as NO</a:t>
                      </a:r>
                      <a:r>
                        <a:rPr lang="en-US" sz="2000" baseline="-25000" dirty="0">
                          <a:effectLst/>
                        </a:rPr>
                        <a:t>3</a:t>
                      </a:r>
                      <a:r>
                        <a:rPr lang="en-US" sz="2000" dirty="0">
                          <a:effectLst/>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rPr>
                        <a:t>mg/L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solidFill>
                            <a:srgbClr val="FF0000"/>
                          </a:solidFill>
                          <a:effectLst/>
                        </a:rPr>
                        <a:t>22.5</a:t>
                      </a:r>
                      <a:endPar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solidFill>
                            <a:srgbClr val="FF0000"/>
                          </a:solidFill>
                          <a:effectLst/>
                        </a:rPr>
                        <a:t>22.5</a:t>
                      </a:r>
                      <a:endPar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2507802"/>
                  </a:ext>
                </a:extLst>
              </a:tr>
              <a:tr h="271320">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6188CD"/>
                    </a:solidFill>
                  </a:tcPr>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6188CD"/>
                    </a:solidFill>
                  </a:tcPr>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6188CD"/>
                    </a:solidFill>
                  </a:tcPr>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6188CD"/>
                    </a:solidFill>
                  </a:tcPr>
                </a:tc>
                <a:extLst>
                  <a:ext uri="{0D108BD9-81ED-4DB2-BD59-A6C34878D82A}">
                    <a16:rowId xmlns:a16="http://schemas.microsoft.com/office/drawing/2014/main" val="2628398263"/>
                  </a:ext>
                </a:extLst>
              </a:tr>
            </a:tbl>
          </a:graphicData>
        </a:graphic>
      </p:graphicFrame>
      <p:sp>
        <p:nvSpPr>
          <p:cNvPr id="8" name="TextBox 7">
            <a:extLst>
              <a:ext uri="{FF2B5EF4-FFF2-40B4-BE49-F238E27FC236}">
                <a16:creationId xmlns:a16="http://schemas.microsoft.com/office/drawing/2014/main" id="{91242096-9651-495A-86C8-4335B455EED1}"/>
              </a:ext>
            </a:extLst>
          </p:cNvPr>
          <p:cNvSpPr txBox="1"/>
          <p:nvPr/>
        </p:nvSpPr>
        <p:spPr>
          <a:xfrm>
            <a:off x="4267805" y="5925005"/>
            <a:ext cx="7324734" cy="584775"/>
          </a:xfrm>
          <a:prstGeom prst="rect">
            <a:avLst/>
          </a:prstGeom>
          <a:solidFill>
            <a:schemeClr val="tx2">
              <a:lumMod val="20000"/>
              <a:lumOff val="80000"/>
            </a:schemeClr>
          </a:solidFill>
        </p:spPr>
        <p:txBody>
          <a:bodyPr wrap="square" rtlCol="0">
            <a:spAutoFit/>
          </a:bodyPr>
          <a:lstStyle/>
          <a:p>
            <a:r>
              <a:rPr lang="en-US" sz="1600" dirty="0"/>
              <a:t>1. Municipal levels for TDS are recommended levels</a:t>
            </a:r>
          </a:p>
          <a:p>
            <a:r>
              <a:rPr lang="en-US" sz="1600" dirty="0"/>
              <a:t>2. The Agricultural objectives for nitrate are recommended for livestock watering</a:t>
            </a:r>
          </a:p>
        </p:txBody>
      </p:sp>
    </p:spTree>
    <p:extLst>
      <p:ext uri="{BB962C8B-B14F-4D97-AF65-F5344CB8AC3E}">
        <p14:creationId xmlns:p14="http://schemas.microsoft.com/office/powerpoint/2010/main" val="6186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AD30-BAC5-400E-8800-A7C34B4FF420}"/>
              </a:ext>
            </a:extLst>
          </p:cNvPr>
          <p:cNvSpPr>
            <a:spLocks noGrp="1"/>
          </p:cNvSpPr>
          <p:nvPr>
            <p:ph type="title"/>
          </p:nvPr>
        </p:nvSpPr>
        <p:spPr>
          <a:xfrm>
            <a:off x="482600" y="238125"/>
            <a:ext cx="10515600" cy="1325563"/>
          </a:xfrm>
        </p:spPr>
        <p:txBody>
          <a:bodyPr/>
          <a:lstStyle/>
          <a:p>
            <a:r>
              <a:rPr lang="en-US" b="1" dirty="0"/>
              <a:t>Monitoring and management actions</a:t>
            </a:r>
          </a:p>
        </p:txBody>
      </p:sp>
      <p:sp>
        <p:nvSpPr>
          <p:cNvPr id="3" name="Content Placeholder 2">
            <a:extLst>
              <a:ext uri="{FF2B5EF4-FFF2-40B4-BE49-F238E27FC236}">
                <a16:creationId xmlns:a16="http://schemas.microsoft.com/office/drawing/2014/main" id="{2333D839-4C83-418A-A813-0E8C874787DB}"/>
              </a:ext>
            </a:extLst>
          </p:cNvPr>
          <p:cNvSpPr>
            <a:spLocks noGrp="1"/>
          </p:cNvSpPr>
          <p:nvPr>
            <p:ph idx="1"/>
          </p:nvPr>
        </p:nvSpPr>
        <p:spPr>
          <a:xfrm>
            <a:off x="838200" y="1453837"/>
            <a:ext cx="10817888" cy="4351338"/>
          </a:xfrm>
        </p:spPr>
        <p:txBody>
          <a:bodyPr>
            <a:normAutofit fontScale="92500" lnSpcReduction="20000"/>
          </a:bodyPr>
          <a:lstStyle/>
          <a:p>
            <a:pPr marL="0" lvl="0" indent="0">
              <a:buNone/>
            </a:pPr>
            <a:r>
              <a:rPr lang="en-US" dirty="0"/>
              <a:t>Short-term monitoring actions  </a:t>
            </a:r>
          </a:p>
          <a:p>
            <a:pPr marL="571500" lvl="1"/>
            <a:r>
              <a:rPr lang="en-US" dirty="0"/>
              <a:t>Monitoring program will involve more sites, vertical monitoring, consistent protocols</a:t>
            </a:r>
          </a:p>
          <a:p>
            <a:pPr marL="571500" lvl="1"/>
            <a:r>
              <a:rPr lang="en-US" dirty="0"/>
              <a:t>Investigate samples/wells with an increase above minimum threshold or a trend</a:t>
            </a:r>
          </a:p>
          <a:p>
            <a:pPr marL="0" indent="0" algn="ctr">
              <a:buNone/>
            </a:pPr>
            <a:r>
              <a:rPr lang="en-US" i="1" dirty="0">
                <a:solidFill>
                  <a:schemeClr val="accent1">
                    <a:lumMod val="75000"/>
                  </a:schemeClr>
                </a:solidFill>
              </a:rPr>
              <a:t>These short-term actions will inform long-term actions</a:t>
            </a:r>
          </a:p>
          <a:p>
            <a:pPr marL="0" lvl="0" indent="0">
              <a:buNone/>
            </a:pPr>
            <a:r>
              <a:rPr lang="en-US" dirty="0"/>
              <a:t>Long term management actions</a:t>
            </a:r>
            <a:r>
              <a:rPr lang="en-US" sz="1600" dirty="0"/>
              <a:t> </a:t>
            </a:r>
            <a:endParaRPr lang="en-US" dirty="0"/>
          </a:p>
          <a:p>
            <a:pPr marL="568325" lvl="1"/>
            <a:r>
              <a:rPr lang="en-US" dirty="0"/>
              <a:t>Increase CVP percolation, Managed Aquifer Recharge of local surface and stormwater</a:t>
            </a:r>
          </a:p>
          <a:p>
            <a:pPr marL="568325" lvl="1"/>
            <a:r>
              <a:rPr lang="en-US" dirty="0"/>
              <a:t>Improve monitoring program</a:t>
            </a:r>
          </a:p>
          <a:p>
            <a:pPr marL="568325" lvl="1"/>
            <a:r>
              <a:rPr lang="en-US" dirty="0"/>
              <a:t>Continue SNMP and ILRP</a:t>
            </a:r>
          </a:p>
          <a:p>
            <a:pPr marL="568325" lvl="1"/>
            <a:r>
              <a:rPr lang="en-US" dirty="0"/>
              <a:t>Maintain groundwater outflow</a:t>
            </a:r>
          </a:p>
          <a:p>
            <a:pPr marL="568325" lvl="1"/>
            <a:r>
              <a:rPr lang="en-US" dirty="0"/>
              <a:t>Cooperate with County on OWTS and wastewater treatment/disposal</a:t>
            </a:r>
          </a:p>
          <a:p>
            <a:pPr marL="568325" lvl="1"/>
            <a:r>
              <a:rPr lang="en-US" dirty="0"/>
              <a:t>Continue and expand water softener conversion to cartridge type</a:t>
            </a:r>
          </a:p>
          <a:p>
            <a:pPr marL="568325" lvl="1"/>
            <a:r>
              <a:rPr lang="en-US" dirty="0"/>
              <a:t>Encourage use of non-gypsum soil amendments</a:t>
            </a:r>
          </a:p>
          <a:p>
            <a:pPr marL="568325" lvl="1"/>
            <a:r>
              <a:rPr lang="en-US" dirty="0"/>
              <a:t>Improve irrigation practices to reduce loading; e.g., decrease sprinkler spray evaporation</a:t>
            </a:r>
          </a:p>
          <a:p>
            <a:pPr marL="568325" lvl="1"/>
            <a:endParaRPr lang="en-US" dirty="0"/>
          </a:p>
          <a:p>
            <a:endParaRPr lang="en-US" dirty="0"/>
          </a:p>
        </p:txBody>
      </p:sp>
    </p:spTree>
    <p:extLst>
      <p:ext uri="{BB962C8B-B14F-4D97-AF65-F5344CB8AC3E}">
        <p14:creationId xmlns:p14="http://schemas.microsoft.com/office/powerpoint/2010/main" val="36519202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656A8-92AB-4D09-BC29-EBDFCE60B4E1}"/>
              </a:ext>
            </a:extLst>
          </p:cNvPr>
          <p:cNvSpPr>
            <a:spLocks noGrp="1"/>
          </p:cNvSpPr>
          <p:nvPr>
            <p:ph type="title"/>
          </p:nvPr>
        </p:nvSpPr>
        <p:spPr>
          <a:xfrm>
            <a:off x="480849" y="239005"/>
            <a:ext cx="10515600" cy="1325563"/>
          </a:xfrm>
        </p:spPr>
        <p:txBody>
          <a:bodyPr/>
          <a:lstStyle/>
          <a:p>
            <a:r>
              <a:rPr lang="en-US" b="1" dirty="0"/>
              <a:t>Key definitions</a:t>
            </a:r>
          </a:p>
        </p:txBody>
      </p:sp>
      <p:sp>
        <p:nvSpPr>
          <p:cNvPr id="3" name="Content Placeholder 2">
            <a:extLst>
              <a:ext uri="{FF2B5EF4-FFF2-40B4-BE49-F238E27FC236}">
                <a16:creationId xmlns:a16="http://schemas.microsoft.com/office/drawing/2014/main" id="{3B86F2BC-9159-44EE-A0B7-3713812BDA69}"/>
              </a:ext>
            </a:extLst>
          </p:cNvPr>
          <p:cNvSpPr>
            <a:spLocks noGrp="1"/>
          </p:cNvSpPr>
          <p:nvPr>
            <p:ph idx="1"/>
          </p:nvPr>
        </p:nvSpPr>
        <p:spPr>
          <a:xfrm>
            <a:off x="838200" y="1408387"/>
            <a:ext cx="10515600" cy="4477406"/>
          </a:xfrm>
          <a:solidFill>
            <a:srgbClr val="D1ECF7"/>
          </a:solidFill>
        </p:spPr>
        <p:txBody>
          <a:bodyPr>
            <a:normAutofit fontScale="70000" lnSpcReduction="20000"/>
          </a:bodyPr>
          <a:lstStyle/>
          <a:p>
            <a:pPr marL="0" indent="0">
              <a:buNone/>
            </a:pPr>
            <a:r>
              <a:rPr lang="en-US" dirty="0"/>
              <a:t>“</a:t>
            </a:r>
            <a:r>
              <a:rPr lang="en-US" b="1" dirty="0"/>
              <a:t>Measurable objectives</a:t>
            </a:r>
            <a:r>
              <a:rPr lang="en-US" dirty="0"/>
              <a:t>” refer to specific, quantifiable goals for the maintenance or improvement of specified groundwater conditions that have been included in an adopted Plan to achieve the sustainability goal for the basin.</a:t>
            </a:r>
          </a:p>
          <a:p>
            <a:pPr marL="0" indent="0">
              <a:buNone/>
            </a:pPr>
            <a:r>
              <a:rPr lang="en-US" dirty="0"/>
              <a:t>“</a:t>
            </a:r>
            <a:r>
              <a:rPr lang="en-US" b="1" dirty="0"/>
              <a:t>Minimum threshold</a:t>
            </a:r>
            <a:r>
              <a:rPr lang="en-US" dirty="0"/>
              <a:t>” refers to a numeric value for each sustainability indicator used to define undesirable results.</a:t>
            </a:r>
          </a:p>
          <a:p>
            <a:pPr marL="0" indent="0">
              <a:buNone/>
            </a:pPr>
            <a:r>
              <a:rPr lang="en-US" b="1" dirty="0"/>
              <a:t>Undesirable results </a:t>
            </a:r>
            <a:r>
              <a:rPr lang="en-US" dirty="0"/>
              <a:t>occur when significant and unreasonable effects for any of the sustainability indicators are caused by groundwater conditions occurring throughout the basin. The description of undesirable results shall include the following:</a:t>
            </a:r>
          </a:p>
          <a:p>
            <a:pPr marL="461963" indent="-230188">
              <a:buFont typeface="+mj-lt"/>
              <a:buAutoNum type="arabicPeriod"/>
            </a:pPr>
            <a:r>
              <a:rPr lang="en-US" dirty="0"/>
              <a:t>The cause of groundwater conditions occurring throughout the basin that would lead to or has led to undesirable results based on information described in the basin setting, and other data or models as appropriate.</a:t>
            </a:r>
          </a:p>
          <a:p>
            <a:pPr marL="461963" indent="-230188">
              <a:buFont typeface="+mj-lt"/>
              <a:buAutoNum type="arabicPeriod"/>
            </a:pPr>
            <a:r>
              <a:rPr lang="en-US" dirty="0"/>
              <a:t>The criteria used to define when and where the effects of the groundwater conditions cause undesirable results for each applicable sustainability indicator. The criteria shall be based on a quantitative description of the combination of minimum threshold exceedances that cause significant and unreasonable effects in the basin.</a:t>
            </a:r>
          </a:p>
          <a:p>
            <a:pPr marL="461963" indent="-230188">
              <a:buFont typeface="+mj-lt"/>
              <a:buAutoNum type="arabicPeriod"/>
            </a:pPr>
            <a:r>
              <a:rPr lang="en-US" dirty="0"/>
              <a:t>Potential effects on the beneficial uses and users of groundwater, on land uses and property interests, and other potential effects that may occur or are occurring from undesirable results.</a:t>
            </a:r>
          </a:p>
        </p:txBody>
      </p:sp>
    </p:spTree>
    <p:extLst>
      <p:ext uri="{BB962C8B-B14F-4D97-AF65-F5344CB8AC3E}">
        <p14:creationId xmlns:p14="http://schemas.microsoft.com/office/powerpoint/2010/main" val="12333057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176" y="183720"/>
            <a:ext cx="4061061" cy="1966429"/>
          </a:xfrm>
        </p:spPr>
        <p:txBody>
          <a:bodyPr>
            <a:normAutofit/>
          </a:bodyPr>
          <a:lstStyle/>
          <a:p>
            <a:r>
              <a:rPr lang="en-US" dirty="0"/>
              <a:t>GSP Overview, Workshops, and</a:t>
            </a:r>
            <a:br>
              <a:rPr lang="en-US" dirty="0"/>
            </a:br>
            <a:r>
              <a:rPr lang="en-US" dirty="0"/>
              <a:t>TAC Meetings</a:t>
            </a:r>
          </a:p>
        </p:txBody>
      </p:sp>
      <p:sp>
        <p:nvSpPr>
          <p:cNvPr id="6" name="Rounded Rectangle 5"/>
          <p:cNvSpPr/>
          <p:nvPr/>
        </p:nvSpPr>
        <p:spPr>
          <a:xfrm>
            <a:off x="2896527" y="4908909"/>
            <a:ext cx="2743200" cy="914400"/>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a:solidFill>
                  <a:srgbClr val="FFFFFF"/>
                </a:solidFill>
                <a:effectLst>
                  <a:outerShdw blurRad="38100" dist="38100" dir="2700000" algn="tl">
                    <a:srgbClr val="000000">
                      <a:alpha val="43137"/>
                    </a:srgbClr>
                  </a:outerShdw>
                </a:effectLst>
              </a:rPr>
              <a:t>Data Compilation / Data</a:t>
            </a:r>
          </a:p>
          <a:p>
            <a:pPr algn="ctr"/>
            <a:r>
              <a:rPr lang="en-US" sz="2000" b="1" dirty="0">
                <a:solidFill>
                  <a:srgbClr val="FFFFFF"/>
                </a:solidFill>
                <a:effectLst>
                  <a:outerShdw blurRad="38100" dist="38100" dir="2700000" algn="tl">
                    <a:srgbClr val="000000">
                      <a:alpha val="43137"/>
                    </a:srgbClr>
                  </a:outerShdw>
                </a:effectLst>
              </a:rPr>
              <a:t>Management System</a:t>
            </a:r>
          </a:p>
        </p:txBody>
      </p:sp>
      <p:sp>
        <p:nvSpPr>
          <p:cNvPr id="12" name="Rounded Rectangle 11"/>
          <p:cNvSpPr/>
          <p:nvPr/>
        </p:nvSpPr>
        <p:spPr>
          <a:xfrm>
            <a:off x="3718772" y="3972993"/>
            <a:ext cx="2743200" cy="914400"/>
          </a:xfrm>
          <a:prstGeom prst="round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a:solidFill>
                  <a:schemeClr val="bg1"/>
                </a:solidFill>
                <a:effectLst>
                  <a:outerShdw blurRad="38100" dist="38100" dir="2700000" algn="tl">
                    <a:srgbClr val="000000">
                      <a:alpha val="43137"/>
                    </a:srgbClr>
                  </a:outerShdw>
                </a:effectLst>
              </a:rPr>
              <a:t>Hydrogeologic Conceptual Model / Groundwater</a:t>
            </a:r>
          </a:p>
        </p:txBody>
      </p:sp>
      <p:sp>
        <p:nvSpPr>
          <p:cNvPr id="15" name="Rounded Rectangle 14"/>
          <p:cNvSpPr/>
          <p:nvPr/>
        </p:nvSpPr>
        <p:spPr>
          <a:xfrm>
            <a:off x="4642503" y="3067722"/>
            <a:ext cx="2743200" cy="914400"/>
          </a:xfrm>
          <a:prstGeom prst="round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a:solidFill>
                  <a:schemeClr val="bg1"/>
                </a:solidFill>
                <a:effectLst>
                  <a:outerShdw blurRad="38100" dist="38100" dir="2700000" algn="tl">
                    <a:srgbClr val="000000">
                      <a:alpha val="43137"/>
                    </a:srgbClr>
                  </a:outerShdw>
                </a:effectLst>
              </a:rPr>
              <a:t>Management Areas / Water Budgets</a:t>
            </a:r>
          </a:p>
        </p:txBody>
      </p:sp>
      <p:sp>
        <p:nvSpPr>
          <p:cNvPr id="9" name="Rounded Rectangle 8"/>
          <p:cNvSpPr/>
          <p:nvPr/>
        </p:nvSpPr>
        <p:spPr>
          <a:xfrm>
            <a:off x="2245008" y="5852012"/>
            <a:ext cx="2743200" cy="914400"/>
          </a:xfrm>
          <a:prstGeom prst="round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dirty="0">
                <a:solidFill>
                  <a:schemeClr val="bg1"/>
                </a:solidFill>
                <a:effectLst>
                  <a:outerShdw blurRad="38100" dist="38100" dir="2700000" algn="tl">
                    <a:srgbClr val="000000">
                      <a:alpha val="43137"/>
                    </a:srgbClr>
                  </a:outerShdw>
                </a:effectLst>
              </a:rPr>
              <a:t>Plan Area / Institutional Setting </a:t>
            </a:r>
          </a:p>
        </p:txBody>
      </p:sp>
      <p:sp>
        <p:nvSpPr>
          <p:cNvPr id="17" name="Rounded Rectangle 16"/>
          <p:cNvSpPr/>
          <p:nvPr/>
        </p:nvSpPr>
        <p:spPr>
          <a:xfrm>
            <a:off x="5562258" y="2125322"/>
            <a:ext cx="2743200" cy="914400"/>
          </a:xfrm>
          <a:prstGeom prst="roundRect">
            <a:avLst/>
          </a:prstGeom>
          <a:solidFill>
            <a:schemeClr val="accent1">
              <a:lumMod val="60000"/>
              <a:lumOff val="40000"/>
            </a:schemeClr>
          </a:solidFill>
          <a:ln>
            <a:solidFill>
              <a:schemeClr val="accent5">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a:solidFill>
                  <a:schemeClr val="bg1"/>
                </a:solidFill>
                <a:effectLst>
                  <a:outerShdw blurRad="38100" dist="38100" dir="2700000" algn="tl">
                    <a:srgbClr val="000000">
                      <a:alpha val="43137"/>
                    </a:srgbClr>
                  </a:outerShdw>
                </a:effectLst>
              </a:rPr>
              <a:t>Sustainability Criteria</a:t>
            </a:r>
          </a:p>
        </p:txBody>
      </p:sp>
      <p:sp>
        <p:nvSpPr>
          <p:cNvPr id="21" name="Rounded Rectangle 20"/>
          <p:cNvSpPr/>
          <p:nvPr/>
        </p:nvSpPr>
        <p:spPr>
          <a:xfrm>
            <a:off x="6485990" y="1193680"/>
            <a:ext cx="2743200" cy="914400"/>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000" b="1" dirty="0">
                <a:solidFill>
                  <a:schemeClr val="bg1"/>
                </a:solidFill>
                <a:effectLst>
                  <a:outerShdw blurRad="38100" dist="38100" dir="2700000" algn="tl">
                    <a:srgbClr val="000000">
                      <a:alpha val="43137"/>
                    </a:srgbClr>
                  </a:outerShdw>
                </a:effectLst>
              </a:rPr>
              <a:t>Management Actions /  Monitoring</a:t>
            </a:r>
          </a:p>
        </p:txBody>
      </p:sp>
      <p:sp>
        <p:nvSpPr>
          <p:cNvPr id="22" name="Rounded Rectangle 21"/>
          <p:cNvSpPr/>
          <p:nvPr/>
        </p:nvSpPr>
        <p:spPr>
          <a:xfrm>
            <a:off x="7380061" y="267582"/>
            <a:ext cx="2743200" cy="914400"/>
          </a:xfrm>
          <a:prstGeom prst="round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endParaRPr>
          </a:p>
          <a:p>
            <a:pPr algn="ctr"/>
            <a:r>
              <a:rPr lang="en-US" sz="1700" b="1" dirty="0">
                <a:solidFill>
                  <a:schemeClr val="bg1"/>
                </a:solidFill>
              </a:rPr>
              <a:t> </a:t>
            </a:r>
            <a:r>
              <a:rPr lang="en-US" sz="2400" b="1" dirty="0">
                <a:solidFill>
                  <a:schemeClr val="bg1"/>
                </a:solidFill>
              </a:rPr>
              <a:t>Plan Development</a:t>
            </a:r>
          </a:p>
          <a:p>
            <a:pPr algn="ctr"/>
            <a:endParaRPr lang="en-US" sz="2000" b="1" dirty="0">
              <a:solidFill>
                <a:schemeClr val="bg1"/>
              </a:solidFill>
            </a:endParaRPr>
          </a:p>
        </p:txBody>
      </p:sp>
      <p:sp>
        <p:nvSpPr>
          <p:cNvPr id="3" name="Rectangle 2">
            <a:extLst>
              <a:ext uri="{FF2B5EF4-FFF2-40B4-BE49-F238E27FC236}">
                <a16:creationId xmlns:a16="http://schemas.microsoft.com/office/drawing/2014/main" id="{FFBB2FEB-61B2-4981-8802-1FA6350EBE1D}"/>
              </a:ext>
            </a:extLst>
          </p:cNvPr>
          <p:cNvSpPr/>
          <p:nvPr/>
        </p:nvSpPr>
        <p:spPr>
          <a:xfrm>
            <a:off x="0" y="6042276"/>
            <a:ext cx="667809" cy="755781"/>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62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4C628842-3F93-4275-98D7-33425CEA279C}"/>
              </a:ext>
            </a:extLst>
          </p:cNvPr>
          <p:cNvGrpSpPr/>
          <p:nvPr/>
        </p:nvGrpSpPr>
        <p:grpSpPr>
          <a:xfrm>
            <a:off x="0" y="11605"/>
            <a:ext cx="1874377" cy="6899385"/>
            <a:chOff x="9418585" y="-171275"/>
            <a:chExt cx="1874377" cy="6899385"/>
          </a:xfrm>
        </p:grpSpPr>
        <p:sp>
          <p:nvSpPr>
            <p:cNvPr id="18" name="Rectangle 17">
              <a:extLst>
                <a:ext uri="{FF2B5EF4-FFF2-40B4-BE49-F238E27FC236}">
                  <a16:creationId xmlns:a16="http://schemas.microsoft.com/office/drawing/2014/main" id="{01A36A7F-2029-40CA-A3CF-C604BE53C06A}"/>
                </a:ext>
              </a:extLst>
            </p:cNvPr>
            <p:cNvSpPr/>
            <p:nvPr/>
          </p:nvSpPr>
          <p:spPr>
            <a:xfrm>
              <a:off x="9418585" y="5086374"/>
              <a:ext cx="1866182" cy="164173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rPr>
                <a:t>2018</a:t>
              </a:r>
            </a:p>
          </p:txBody>
        </p:sp>
        <p:sp>
          <p:nvSpPr>
            <p:cNvPr id="20" name="Rectangle 19">
              <a:extLst>
                <a:ext uri="{FF2B5EF4-FFF2-40B4-BE49-F238E27FC236}">
                  <a16:creationId xmlns:a16="http://schemas.microsoft.com/office/drawing/2014/main" id="{0F7D05DC-75B9-455A-94A5-744924812611}"/>
                </a:ext>
              </a:extLst>
            </p:cNvPr>
            <p:cNvSpPr/>
            <p:nvPr/>
          </p:nvSpPr>
          <p:spPr>
            <a:xfrm>
              <a:off x="9424176" y="-171275"/>
              <a:ext cx="1866182" cy="1592689"/>
            </a:xfrm>
            <a:prstGeom prst="rect">
              <a:avLst/>
            </a:pr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rPr>
                <a:t>2021</a:t>
              </a:r>
            </a:p>
          </p:txBody>
        </p:sp>
        <p:sp>
          <p:nvSpPr>
            <p:cNvPr id="19" name="Rectangle 18">
              <a:extLst>
                <a:ext uri="{FF2B5EF4-FFF2-40B4-BE49-F238E27FC236}">
                  <a16:creationId xmlns:a16="http://schemas.microsoft.com/office/drawing/2014/main" id="{F95D004A-E98D-4A7E-BF1F-47F8DD19E717}"/>
                </a:ext>
              </a:extLst>
            </p:cNvPr>
            <p:cNvSpPr/>
            <p:nvPr/>
          </p:nvSpPr>
          <p:spPr>
            <a:xfrm>
              <a:off x="9426780" y="3246120"/>
              <a:ext cx="1866182" cy="1847655"/>
            </a:xfrm>
            <a:prstGeom prst="rect">
              <a:avLst/>
            </a:prstGeom>
            <a:solidFill>
              <a:schemeClr val="accent1">
                <a:lumMod val="20000"/>
                <a:lumOff val="8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rPr>
                <a:t>2019</a:t>
              </a:r>
            </a:p>
          </p:txBody>
        </p:sp>
        <p:sp>
          <p:nvSpPr>
            <p:cNvPr id="23" name="Rectangle 22">
              <a:extLst>
                <a:ext uri="{FF2B5EF4-FFF2-40B4-BE49-F238E27FC236}">
                  <a16:creationId xmlns:a16="http://schemas.microsoft.com/office/drawing/2014/main" id="{C91A7F89-F3B3-4D79-AE60-081EE1CE1AF2}"/>
                </a:ext>
              </a:extLst>
            </p:cNvPr>
            <p:cNvSpPr/>
            <p:nvPr/>
          </p:nvSpPr>
          <p:spPr>
            <a:xfrm>
              <a:off x="9426780" y="1421414"/>
              <a:ext cx="1866182" cy="1834004"/>
            </a:xfrm>
            <a:prstGeom prst="rect">
              <a:avLst/>
            </a:prstGeom>
            <a:solidFill>
              <a:schemeClr val="accent6">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rPr>
                <a:t>2020</a:t>
              </a:r>
            </a:p>
          </p:txBody>
        </p:sp>
      </p:grpSp>
      <p:sp>
        <p:nvSpPr>
          <p:cNvPr id="16" name="TextBox 15">
            <a:extLst>
              <a:ext uri="{FF2B5EF4-FFF2-40B4-BE49-F238E27FC236}">
                <a16:creationId xmlns:a16="http://schemas.microsoft.com/office/drawing/2014/main" id="{263DBD56-37FB-4AC3-A4BB-888AC10EB84D}"/>
              </a:ext>
            </a:extLst>
          </p:cNvPr>
          <p:cNvSpPr txBox="1"/>
          <p:nvPr/>
        </p:nvSpPr>
        <p:spPr>
          <a:xfrm>
            <a:off x="8507897" y="5114499"/>
            <a:ext cx="3335406" cy="400110"/>
          </a:xfrm>
          <a:prstGeom prst="rect">
            <a:avLst/>
          </a:prstGeom>
          <a:noFill/>
        </p:spPr>
        <p:txBody>
          <a:bodyPr wrap="square" rtlCol="0">
            <a:spAutoFit/>
          </a:bodyPr>
          <a:lstStyle/>
          <a:p>
            <a:r>
              <a:rPr lang="en-US" sz="2000" dirty="0"/>
              <a:t>Kickoff workshop Nov 7 2018 </a:t>
            </a:r>
          </a:p>
        </p:txBody>
      </p:sp>
      <p:sp>
        <p:nvSpPr>
          <p:cNvPr id="24" name="TextBox 23">
            <a:extLst>
              <a:ext uri="{FF2B5EF4-FFF2-40B4-BE49-F238E27FC236}">
                <a16:creationId xmlns:a16="http://schemas.microsoft.com/office/drawing/2014/main" id="{6F20A922-C0C6-4227-B505-30C32C88B67F}"/>
              </a:ext>
            </a:extLst>
          </p:cNvPr>
          <p:cNvSpPr txBox="1"/>
          <p:nvPr/>
        </p:nvSpPr>
        <p:spPr>
          <a:xfrm>
            <a:off x="7442408" y="4219666"/>
            <a:ext cx="4236098" cy="707886"/>
          </a:xfrm>
          <a:prstGeom prst="rect">
            <a:avLst/>
          </a:prstGeom>
          <a:noFill/>
        </p:spPr>
        <p:txBody>
          <a:bodyPr wrap="square" rtlCol="0">
            <a:spAutoFit/>
          </a:bodyPr>
          <a:lstStyle/>
          <a:p>
            <a:pPr algn="r"/>
            <a:r>
              <a:rPr lang="en-US" sz="2000" dirty="0"/>
              <a:t>HCM-GW Conditions</a:t>
            </a:r>
          </a:p>
          <a:p>
            <a:pPr algn="r"/>
            <a:r>
              <a:rPr lang="en-US" sz="2000" dirty="0"/>
              <a:t>workshop June  18 2019</a:t>
            </a:r>
          </a:p>
        </p:txBody>
      </p:sp>
      <p:sp>
        <p:nvSpPr>
          <p:cNvPr id="5" name="Rectangle 4">
            <a:extLst>
              <a:ext uri="{FF2B5EF4-FFF2-40B4-BE49-F238E27FC236}">
                <a16:creationId xmlns:a16="http://schemas.microsoft.com/office/drawing/2014/main" id="{EDE464EF-B34E-4E7C-B0FD-6D5151907747}"/>
              </a:ext>
            </a:extLst>
          </p:cNvPr>
          <p:cNvSpPr/>
          <p:nvPr/>
        </p:nvSpPr>
        <p:spPr>
          <a:xfrm>
            <a:off x="9609324" y="1665325"/>
            <a:ext cx="2071614" cy="707886"/>
          </a:xfrm>
          <a:prstGeom prst="rect">
            <a:avLst/>
          </a:prstGeom>
        </p:spPr>
        <p:txBody>
          <a:bodyPr wrap="square">
            <a:spAutoFit/>
          </a:bodyPr>
          <a:lstStyle/>
          <a:p>
            <a:pPr algn="r"/>
            <a:r>
              <a:rPr lang="en-US" sz="2000" dirty="0"/>
              <a:t>Implementation workshop</a:t>
            </a:r>
          </a:p>
        </p:txBody>
      </p:sp>
      <p:sp>
        <p:nvSpPr>
          <p:cNvPr id="7" name="Rectangle 6">
            <a:extLst>
              <a:ext uri="{FF2B5EF4-FFF2-40B4-BE49-F238E27FC236}">
                <a16:creationId xmlns:a16="http://schemas.microsoft.com/office/drawing/2014/main" id="{C28F04D6-2E8E-4C5C-9DD0-35C9FF64E652}"/>
              </a:ext>
            </a:extLst>
          </p:cNvPr>
          <p:cNvSpPr/>
          <p:nvPr/>
        </p:nvSpPr>
        <p:spPr>
          <a:xfrm>
            <a:off x="10428200" y="945629"/>
            <a:ext cx="1232845" cy="707886"/>
          </a:xfrm>
          <a:prstGeom prst="rect">
            <a:avLst/>
          </a:prstGeom>
        </p:spPr>
        <p:txBody>
          <a:bodyPr wrap="square">
            <a:spAutoFit/>
          </a:bodyPr>
          <a:lstStyle/>
          <a:p>
            <a:pPr algn="r"/>
            <a:r>
              <a:rPr lang="en-US" sz="2000" dirty="0"/>
              <a:t>Draft GSP workshop</a:t>
            </a:r>
          </a:p>
        </p:txBody>
      </p:sp>
      <p:sp>
        <p:nvSpPr>
          <p:cNvPr id="8" name="TextBox 7">
            <a:extLst>
              <a:ext uri="{FF2B5EF4-FFF2-40B4-BE49-F238E27FC236}">
                <a16:creationId xmlns:a16="http://schemas.microsoft.com/office/drawing/2014/main" id="{4574F1F4-8C9B-441A-8664-59CE553B71C3}"/>
              </a:ext>
            </a:extLst>
          </p:cNvPr>
          <p:cNvSpPr txBox="1"/>
          <p:nvPr/>
        </p:nvSpPr>
        <p:spPr>
          <a:xfrm>
            <a:off x="10446861" y="265704"/>
            <a:ext cx="1232845" cy="707886"/>
          </a:xfrm>
          <a:prstGeom prst="rect">
            <a:avLst/>
          </a:prstGeom>
          <a:noFill/>
        </p:spPr>
        <p:txBody>
          <a:bodyPr wrap="square" rtlCol="0">
            <a:spAutoFit/>
          </a:bodyPr>
          <a:lstStyle/>
          <a:p>
            <a:pPr algn="r"/>
            <a:r>
              <a:rPr lang="en-US" sz="2000" dirty="0"/>
              <a:t>Adoption hearing</a:t>
            </a:r>
          </a:p>
        </p:txBody>
      </p:sp>
      <p:sp>
        <p:nvSpPr>
          <p:cNvPr id="10" name="TextBox 9">
            <a:extLst>
              <a:ext uri="{FF2B5EF4-FFF2-40B4-BE49-F238E27FC236}">
                <a16:creationId xmlns:a16="http://schemas.microsoft.com/office/drawing/2014/main" id="{D0D9473E-A399-4B50-8111-528DE483403F}"/>
              </a:ext>
            </a:extLst>
          </p:cNvPr>
          <p:cNvSpPr txBox="1"/>
          <p:nvPr/>
        </p:nvSpPr>
        <p:spPr>
          <a:xfrm>
            <a:off x="9584243" y="2922421"/>
            <a:ext cx="2100985" cy="400110"/>
          </a:xfrm>
          <a:prstGeom prst="rect">
            <a:avLst/>
          </a:prstGeom>
          <a:noFill/>
        </p:spPr>
        <p:txBody>
          <a:bodyPr wrap="square" rtlCol="0">
            <a:spAutoFit/>
          </a:bodyPr>
          <a:lstStyle/>
          <a:p>
            <a:pPr algn="r"/>
            <a:r>
              <a:rPr lang="en-US" sz="2000" dirty="0"/>
              <a:t>Criteria  workshop</a:t>
            </a:r>
          </a:p>
        </p:txBody>
      </p:sp>
      <p:sp>
        <p:nvSpPr>
          <p:cNvPr id="11" name="TextBox 10">
            <a:extLst>
              <a:ext uri="{FF2B5EF4-FFF2-40B4-BE49-F238E27FC236}">
                <a16:creationId xmlns:a16="http://schemas.microsoft.com/office/drawing/2014/main" id="{D58C99C4-8F87-4275-974C-19D02A485034}"/>
              </a:ext>
            </a:extLst>
          </p:cNvPr>
          <p:cNvSpPr txBox="1"/>
          <p:nvPr/>
        </p:nvSpPr>
        <p:spPr>
          <a:xfrm>
            <a:off x="9352478" y="2437350"/>
            <a:ext cx="2311773" cy="400110"/>
          </a:xfrm>
          <a:prstGeom prst="rect">
            <a:avLst/>
          </a:prstGeom>
          <a:noFill/>
        </p:spPr>
        <p:txBody>
          <a:bodyPr wrap="square" rtlCol="0">
            <a:spAutoFit/>
          </a:bodyPr>
          <a:lstStyle/>
          <a:p>
            <a:pPr algn="r"/>
            <a:r>
              <a:rPr lang="en-US" sz="2000" dirty="0"/>
              <a:t>Actions workshop</a:t>
            </a:r>
          </a:p>
        </p:txBody>
      </p:sp>
      <p:sp>
        <p:nvSpPr>
          <p:cNvPr id="13" name="Rectangle 12">
            <a:extLst>
              <a:ext uri="{FF2B5EF4-FFF2-40B4-BE49-F238E27FC236}">
                <a16:creationId xmlns:a16="http://schemas.microsoft.com/office/drawing/2014/main" id="{F406AC82-D94D-47A8-BA6D-6CBFA9E79CF2}"/>
              </a:ext>
            </a:extLst>
          </p:cNvPr>
          <p:cNvSpPr/>
          <p:nvPr/>
        </p:nvSpPr>
        <p:spPr>
          <a:xfrm>
            <a:off x="1696496" y="0"/>
            <a:ext cx="410083" cy="687582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tar: 5 Points 13">
            <a:extLst>
              <a:ext uri="{FF2B5EF4-FFF2-40B4-BE49-F238E27FC236}">
                <a16:creationId xmlns:a16="http://schemas.microsoft.com/office/drawing/2014/main" id="{F7101DE2-842B-48A1-9734-868EB8E3F04D}"/>
              </a:ext>
            </a:extLst>
          </p:cNvPr>
          <p:cNvSpPr/>
          <p:nvPr/>
        </p:nvSpPr>
        <p:spPr>
          <a:xfrm>
            <a:off x="1783054" y="5776279"/>
            <a:ext cx="261254" cy="23899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tar: 5 Points 24">
            <a:extLst>
              <a:ext uri="{FF2B5EF4-FFF2-40B4-BE49-F238E27FC236}">
                <a16:creationId xmlns:a16="http://schemas.microsoft.com/office/drawing/2014/main" id="{17813A9E-E0BE-4E99-A637-6F2262E4FED2}"/>
              </a:ext>
            </a:extLst>
          </p:cNvPr>
          <p:cNvSpPr/>
          <p:nvPr/>
        </p:nvSpPr>
        <p:spPr>
          <a:xfrm>
            <a:off x="1724489" y="2977893"/>
            <a:ext cx="335458" cy="29597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Star: 5 Points 25">
            <a:extLst>
              <a:ext uri="{FF2B5EF4-FFF2-40B4-BE49-F238E27FC236}">
                <a16:creationId xmlns:a16="http://schemas.microsoft.com/office/drawing/2014/main" id="{DD88022C-9E8C-4376-BA09-3805959C569F}"/>
              </a:ext>
            </a:extLst>
          </p:cNvPr>
          <p:cNvSpPr/>
          <p:nvPr/>
        </p:nvSpPr>
        <p:spPr>
          <a:xfrm>
            <a:off x="1778919" y="4913903"/>
            <a:ext cx="261254" cy="23899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Star: 5 Points 26">
            <a:extLst>
              <a:ext uri="{FF2B5EF4-FFF2-40B4-BE49-F238E27FC236}">
                <a16:creationId xmlns:a16="http://schemas.microsoft.com/office/drawing/2014/main" id="{9E5C7BD8-C180-45FD-A34A-8AFBA92EB5DC}"/>
              </a:ext>
            </a:extLst>
          </p:cNvPr>
          <p:cNvSpPr/>
          <p:nvPr/>
        </p:nvSpPr>
        <p:spPr>
          <a:xfrm>
            <a:off x="1754762" y="4466450"/>
            <a:ext cx="261254" cy="23899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Star: 5 Points 27">
            <a:extLst>
              <a:ext uri="{FF2B5EF4-FFF2-40B4-BE49-F238E27FC236}">
                <a16:creationId xmlns:a16="http://schemas.microsoft.com/office/drawing/2014/main" id="{1810E0FF-57A6-40F6-ADD0-4E49703422B3}"/>
              </a:ext>
            </a:extLst>
          </p:cNvPr>
          <p:cNvSpPr/>
          <p:nvPr/>
        </p:nvSpPr>
        <p:spPr>
          <a:xfrm>
            <a:off x="1772380" y="102467"/>
            <a:ext cx="261254" cy="23899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Star: 5 Points 29">
            <a:extLst>
              <a:ext uri="{FF2B5EF4-FFF2-40B4-BE49-F238E27FC236}">
                <a16:creationId xmlns:a16="http://schemas.microsoft.com/office/drawing/2014/main" id="{79B70412-44EB-4348-B4B7-A2DDD2F663F2}"/>
              </a:ext>
            </a:extLst>
          </p:cNvPr>
          <p:cNvSpPr/>
          <p:nvPr/>
        </p:nvSpPr>
        <p:spPr>
          <a:xfrm>
            <a:off x="1783054" y="5359354"/>
            <a:ext cx="261254" cy="238991"/>
          </a:xfrm>
          <a:prstGeom prst="star5">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1" name="Star: 5 Points 30">
            <a:extLst>
              <a:ext uri="{FF2B5EF4-FFF2-40B4-BE49-F238E27FC236}">
                <a16:creationId xmlns:a16="http://schemas.microsoft.com/office/drawing/2014/main" id="{F7F4A577-C2B5-4F21-8BA6-D44818D86E81}"/>
              </a:ext>
            </a:extLst>
          </p:cNvPr>
          <p:cNvSpPr/>
          <p:nvPr/>
        </p:nvSpPr>
        <p:spPr>
          <a:xfrm>
            <a:off x="1759807" y="463268"/>
            <a:ext cx="261254" cy="23899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Star: 5 Points 31">
            <a:extLst>
              <a:ext uri="{FF2B5EF4-FFF2-40B4-BE49-F238E27FC236}">
                <a16:creationId xmlns:a16="http://schemas.microsoft.com/office/drawing/2014/main" id="{B0917BA6-240B-4FB5-BEF3-49DCC59BAB07}"/>
              </a:ext>
            </a:extLst>
          </p:cNvPr>
          <p:cNvSpPr/>
          <p:nvPr/>
        </p:nvSpPr>
        <p:spPr>
          <a:xfrm>
            <a:off x="1774923" y="1257464"/>
            <a:ext cx="261254" cy="23899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Star: 5 Points 32">
            <a:extLst>
              <a:ext uri="{FF2B5EF4-FFF2-40B4-BE49-F238E27FC236}">
                <a16:creationId xmlns:a16="http://schemas.microsoft.com/office/drawing/2014/main" id="{3FB95CB5-2620-4A03-8BB0-7D1D584F6F7E}"/>
              </a:ext>
            </a:extLst>
          </p:cNvPr>
          <p:cNvSpPr/>
          <p:nvPr/>
        </p:nvSpPr>
        <p:spPr>
          <a:xfrm>
            <a:off x="1772380" y="846296"/>
            <a:ext cx="261254" cy="23899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Star: 5 Points 33">
            <a:extLst>
              <a:ext uri="{FF2B5EF4-FFF2-40B4-BE49-F238E27FC236}">
                <a16:creationId xmlns:a16="http://schemas.microsoft.com/office/drawing/2014/main" id="{F28395D5-E37F-47F5-8302-AB6BDECAF6FB}"/>
              </a:ext>
            </a:extLst>
          </p:cNvPr>
          <p:cNvSpPr/>
          <p:nvPr/>
        </p:nvSpPr>
        <p:spPr>
          <a:xfrm>
            <a:off x="1770700" y="2611615"/>
            <a:ext cx="261254" cy="23899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Star: 5 Points 34">
            <a:extLst>
              <a:ext uri="{FF2B5EF4-FFF2-40B4-BE49-F238E27FC236}">
                <a16:creationId xmlns:a16="http://schemas.microsoft.com/office/drawing/2014/main" id="{28B397C4-90BB-4718-9A42-F38B8B613762}"/>
              </a:ext>
            </a:extLst>
          </p:cNvPr>
          <p:cNvSpPr/>
          <p:nvPr/>
        </p:nvSpPr>
        <p:spPr>
          <a:xfrm>
            <a:off x="1764854" y="3568364"/>
            <a:ext cx="261254" cy="23899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Star: 5 Points 35">
            <a:extLst>
              <a:ext uri="{FF2B5EF4-FFF2-40B4-BE49-F238E27FC236}">
                <a16:creationId xmlns:a16="http://schemas.microsoft.com/office/drawing/2014/main" id="{C5CAA832-781E-4977-AB22-E553DBD87F5B}"/>
              </a:ext>
            </a:extLst>
          </p:cNvPr>
          <p:cNvSpPr/>
          <p:nvPr/>
        </p:nvSpPr>
        <p:spPr>
          <a:xfrm>
            <a:off x="1778979" y="4006702"/>
            <a:ext cx="261254" cy="23899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Star: 5 Points 36">
            <a:extLst>
              <a:ext uri="{FF2B5EF4-FFF2-40B4-BE49-F238E27FC236}">
                <a16:creationId xmlns:a16="http://schemas.microsoft.com/office/drawing/2014/main" id="{21054EBF-CEEE-4BB1-9223-4D7FA30FB804}"/>
              </a:ext>
            </a:extLst>
          </p:cNvPr>
          <p:cNvSpPr/>
          <p:nvPr/>
        </p:nvSpPr>
        <p:spPr>
          <a:xfrm>
            <a:off x="1764532" y="2182966"/>
            <a:ext cx="261254" cy="23899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Star: 5 Points 37">
            <a:extLst>
              <a:ext uri="{FF2B5EF4-FFF2-40B4-BE49-F238E27FC236}">
                <a16:creationId xmlns:a16="http://schemas.microsoft.com/office/drawing/2014/main" id="{A8A48EDC-B62F-4EF9-AF4B-8F676E393F76}"/>
              </a:ext>
            </a:extLst>
          </p:cNvPr>
          <p:cNvSpPr/>
          <p:nvPr/>
        </p:nvSpPr>
        <p:spPr>
          <a:xfrm>
            <a:off x="1772222" y="1721547"/>
            <a:ext cx="261254" cy="23899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Star: 5 Points 38">
            <a:extLst>
              <a:ext uri="{FF2B5EF4-FFF2-40B4-BE49-F238E27FC236}">
                <a16:creationId xmlns:a16="http://schemas.microsoft.com/office/drawing/2014/main" id="{D15A3EB4-CA74-441E-B728-61D724918EA7}"/>
              </a:ext>
            </a:extLst>
          </p:cNvPr>
          <p:cNvSpPr/>
          <p:nvPr/>
        </p:nvSpPr>
        <p:spPr>
          <a:xfrm>
            <a:off x="5568705" y="1663850"/>
            <a:ext cx="261254" cy="23899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A3E39D1-841B-4DA9-8618-E03532A0C50E}"/>
              </a:ext>
            </a:extLst>
          </p:cNvPr>
          <p:cNvSpPr txBox="1"/>
          <p:nvPr/>
        </p:nvSpPr>
        <p:spPr>
          <a:xfrm>
            <a:off x="8972111" y="3424773"/>
            <a:ext cx="2743200" cy="707886"/>
          </a:xfrm>
          <a:prstGeom prst="rect">
            <a:avLst/>
          </a:prstGeom>
          <a:noFill/>
        </p:spPr>
        <p:txBody>
          <a:bodyPr wrap="square" rtlCol="0">
            <a:spAutoFit/>
          </a:bodyPr>
          <a:lstStyle/>
          <a:p>
            <a:pPr algn="r"/>
            <a:r>
              <a:rPr lang="en-US" sz="2000" dirty="0"/>
              <a:t>Water budget workshop</a:t>
            </a:r>
          </a:p>
          <a:p>
            <a:pPr algn="r"/>
            <a:r>
              <a:rPr lang="en-US" sz="2000" dirty="0"/>
              <a:t>February 25 2020</a:t>
            </a:r>
          </a:p>
        </p:txBody>
      </p:sp>
    </p:spTree>
    <p:extLst>
      <p:ext uri="{BB962C8B-B14F-4D97-AF65-F5344CB8AC3E}">
        <p14:creationId xmlns:p14="http://schemas.microsoft.com/office/powerpoint/2010/main" val="3314401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D5AD7-084B-4E58-AA72-CC756B644BED}"/>
              </a:ext>
            </a:extLst>
          </p:cNvPr>
          <p:cNvSpPr>
            <a:spLocks noGrp="1"/>
          </p:cNvSpPr>
          <p:nvPr>
            <p:ph type="title"/>
          </p:nvPr>
        </p:nvSpPr>
        <p:spPr>
          <a:xfrm>
            <a:off x="1395245" y="240225"/>
            <a:ext cx="10515600" cy="1325563"/>
          </a:xfrm>
        </p:spPr>
        <p:txBody>
          <a:bodyPr/>
          <a:lstStyle/>
          <a:p>
            <a:r>
              <a:rPr lang="en-US" b="1" dirty="0"/>
              <a:t>Next Steps</a:t>
            </a:r>
          </a:p>
        </p:txBody>
      </p:sp>
      <p:graphicFrame>
        <p:nvGraphicFramePr>
          <p:cNvPr id="4" name="Table 3">
            <a:extLst>
              <a:ext uri="{FF2B5EF4-FFF2-40B4-BE49-F238E27FC236}">
                <a16:creationId xmlns:a16="http://schemas.microsoft.com/office/drawing/2014/main" id="{1C0C710C-9B6C-41CD-9C84-BAE8BF188942}"/>
              </a:ext>
            </a:extLst>
          </p:cNvPr>
          <p:cNvGraphicFramePr>
            <a:graphicFrameLocks noGrp="1"/>
          </p:cNvGraphicFramePr>
          <p:nvPr>
            <p:extLst>
              <p:ext uri="{D42A27DB-BD31-4B8C-83A1-F6EECF244321}">
                <p14:modId xmlns:p14="http://schemas.microsoft.com/office/powerpoint/2010/main" val="2696334684"/>
              </p:ext>
            </p:extLst>
          </p:nvPr>
        </p:nvGraphicFramePr>
        <p:xfrm>
          <a:off x="1547711" y="1759921"/>
          <a:ext cx="9511430" cy="2595133"/>
        </p:xfrm>
        <a:graphic>
          <a:graphicData uri="http://schemas.openxmlformats.org/drawingml/2006/table">
            <a:tbl>
              <a:tblPr firstRow="1" bandRow="1">
                <a:tableStyleId>{2D5ABB26-0587-4C30-8999-92F81FD0307C}</a:tableStyleId>
              </a:tblPr>
              <a:tblGrid>
                <a:gridCol w="6337645">
                  <a:extLst>
                    <a:ext uri="{9D8B030D-6E8A-4147-A177-3AD203B41FA5}">
                      <a16:colId xmlns:a16="http://schemas.microsoft.com/office/drawing/2014/main" val="1221749403"/>
                    </a:ext>
                  </a:extLst>
                </a:gridCol>
                <a:gridCol w="3173785">
                  <a:extLst>
                    <a:ext uri="{9D8B030D-6E8A-4147-A177-3AD203B41FA5}">
                      <a16:colId xmlns:a16="http://schemas.microsoft.com/office/drawing/2014/main" val="3996839190"/>
                    </a:ext>
                  </a:extLst>
                </a:gridCol>
              </a:tblGrid>
              <a:tr h="944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SBCWD Board of Director’s Meeting: Annual Report with Water Quality Update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January 13, 2020</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US" sz="2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7836551"/>
                  </a:ext>
                </a:extLst>
              </a:tr>
              <a:tr h="7053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Public Workshop No. 3 Water Budget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February 25, 2020</a:t>
                      </a:r>
                      <a:r>
                        <a:rPr lang="en-US" sz="2800"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0233673"/>
                  </a:ext>
                </a:extLst>
              </a:tr>
              <a:tr h="944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TAC Meeting No. 8 Sustainability Criteria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April 29, 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6938480"/>
                  </a:ext>
                </a:extLst>
              </a:tr>
            </a:tbl>
          </a:graphicData>
        </a:graphic>
      </p:graphicFrame>
    </p:spTree>
    <p:extLst>
      <p:ext uri="{BB962C8B-B14F-4D97-AF65-F5344CB8AC3E}">
        <p14:creationId xmlns:p14="http://schemas.microsoft.com/office/powerpoint/2010/main" val="3113992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621B8-CF8F-4E39-A4F6-69738276CFF0}"/>
              </a:ext>
            </a:extLst>
          </p:cNvPr>
          <p:cNvSpPr>
            <a:spLocks noGrp="1"/>
          </p:cNvSpPr>
          <p:nvPr>
            <p:ph type="title"/>
          </p:nvPr>
        </p:nvSpPr>
        <p:spPr>
          <a:xfrm>
            <a:off x="1389974" y="395333"/>
            <a:ext cx="10131490" cy="987814"/>
          </a:xfrm>
        </p:spPr>
        <p:txBody>
          <a:bodyPr/>
          <a:lstStyle/>
          <a:p>
            <a:r>
              <a:rPr lang="en-US" b="1" dirty="0"/>
              <a:t>Model Improvements</a:t>
            </a:r>
          </a:p>
        </p:txBody>
      </p:sp>
      <p:sp>
        <p:nvSpPr>
          <p:cNvPr id="4" name="Content Placeholder 4">
            <a:extLst>
              <a:ext uri="{FF2B5EF4-FFF2-40B4-BE49-F238E27FC236}">
                <a16:creationId xmlns:a16="http://schemas.microsoft.com/office/drawing/2014/main" id="{EE46B80D-5F72-4618-AE65-6DEFC59C5E1A}"/>
              </a:ext>
            </a:extLst>
          </p:cNvPr>
          <p:cNvSpPr txBox="1">
            <a:spLocks noGrp="1"/>
          </p:cNvSpPr>
          <p:nvPr>
            <p:ph idx="1"/>
          </p:nvPr>
        </p:nvSpPr>
        <p:spPr>
          <a:xfrm>
            <a:off x="1389974" y="1445199"/>
            <a:ext cx="8890022" cy="2601287"/>
          </a:xfrm>
          <a:prstGeom prst="rect">
            <a:avLst/>
          </a:prstGeom>
        </p:spPr>
        <p:txBody>
          <a:bodyPr vert="horz">
            <a:noAutofit/>
          </a:bodyPr>
          <a:lstStyle>
            <a:lvl1pPr marL="320040" indent="-320040" algn="l" rtl="0" eaLnBrk="1" latinLnBrk="0" hangingPunct="1">
              <a:spcBef>
                <a:spcPts val="700"/>
              </a:spcBef>
              <a:buClr>
                <a:schemeClr val="accent2"/>
              </a:buClr>
              <a:buSzPct val="150000"/>
              <a:buFont typeface="Arial" pitchFamily="34" charset="0"/>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pitchFamily="2" charset="2"/>
              <a:buChar char="Ø"/>
              <a:defRPr kumimoji="0" sz="24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Courier New" pitchFamily="49" charset="0"/>
              <a:buChar char="o"/>
              <a:defRPr kumimoji="0" sz="20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228600" indent="-228600">
              <a:lnSpc>
                <a:spcPct val="100000"/>
              </a:lnSpc>
              <a:buClrTx/>
              <a:buSzPct val="100000"/>
              <a:defRPr/>
            </a:pPr>
            <a:r>
              <a:rPr lang="en-US" sz="3200" dirty="0"/>
              <a:t>Met with Bolsa growers in November</a:t>
            </a:r>
          </a:p>
          <a:p>
            <a:pPr marL="228600" indent="-228600">
              <a:lnSpc>
                <a:spcPct val="100000"/>
              </a:lnSpc>
              <a:buClrTx/>
              <a:buSzPct val="100000"/>
              <a:defRPr/>
            </a:pPr>
            <a:r>
              <a:rPr lang="en-US" sz="3200" dirty="0"/>
              <a:t>Implemented new 86-year simulation method for future conditions</a:t>
            </a:r>
          </a:p>
          <a:p>
            <a:pPr marL="0" marR="0" lvl="0" indent="0" algn="l" defTabSz="914400" rtl="0" eaLnBrk="1" fontAlgn="auto" latinLnBrk="0" hangingPunct="1">
              <a:lnSpc>
                <a:spcPct val="100000"/>
              </a:lnSpc>
              <a:spcBef>
                <a:spcPts val="700"/>
              </a:spcBef>
              <a:spcAft>
                <a:spcPts val="0"/>
              </a:spcAft>
              <a:buClr>
                <a:srgbClr val="DD8047"/>
              </a:buClr>
              <a:buSzPct val="150000"/>
              <a:buNone/>
              <a:tabLst/>
              <a:defRPr/>
            </a:pPr>
            <a:endParaRPr lang="en-US" sz="3200" dirty="0">
              <a:solidFill>
                <a:sysClr val="windowText" lastClr="000000"/>
              </a:solidFill>
            </a:endParaRPr>
          </a:p>
        </p:txBody>
      </p:sp>
    </p:spTree>
    <p:extLst>
      <p:ext uri="{BB962C8B-B14F-4D97-AF65-F5344CB8AC3E}">
        <p14:creationId xmlns:p14="http://schemas.microsoft.com/office/powerpoint/2010/main" val="1764772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84C88-7C62-432E-9992-2B63418A38DF}"/>
              </a:ext>
            </a:extLst>
          </p:cNvPr>
          <p:cNvSpPr>
            <a:spLocks noGrp="1"/>
          </p:cNvSpPr>
          <p:nvPr>
            <p:ph type="title"/>
          </p:nvPr>
        </p:nvSpPr>
        <p:spPr>
          <a:xfrm>
            <a:off x="1384735" y="249515"/>
            <a:ext cx="10515600" cy="1325563"/>
          </a:xfrm>
        </p:spPr>
        <p:txBody>
          <a:bodyPr/>
          <a:lstStyle/>
          <a:p>
            <a:r>
              <a:rPr lang="en-US" b="1" dirty="0"/>
              <a:t>Results of Bolsa Grower Meeting</a:t>
            </a:r>
            <a:endParaRPr lang="en-US" dirty="0"/>
          </a:p>
        </p:txBody>
      </p:sp>
      <p:sp>
        <p:nvSpPr>
          <p:cNvPr id="3" name="Content Placeholder 2">
            <a:extLst>
              <a:ext uri="{FF2B5EF4-FFF2-40B4-BE49-F238E27FC236}">
                <a16:creationId xmlns:a16="http://schemas.microsoft.com/office/drawing/2014/main" id="{41BD158F-8160-40DD-9BB4-3E2CCB4C7878}"/>
              </a:ext>
            </a:extLst>
          </p:cNvPr>
          <p:cNvSpPr>
            <a:spLocks noGrp="1"/>
          </p:cNvSpPr>
          <p:nvPr>
            <p:ph idx="1"/>
          </p:nvPr>
        </p:nvSpPr>
        <p:spPr>
          <a:xfrm>
            <a:off x="1416265" y="1457766"/>
            <a:ext cx="10515600" cy="4351338"/>
          </a:xfrm>
        </p:spPr>
        <p:txBody>
          <a:bodyPr/>
          <a:lstStyle/>
          <a:p>
            <a:pPr>
              <a:lnSpc>
                <a:spcPct val="100000"/>
              </a:lnSpc>
              <a:spcBef>
                <a:spcPts val="700"/>
              </a:spcBef>
              <a:buSzPct val="100000"/>
              <a:defRPr/>
            </a:pPr>
            <a:r>
              <a:rPr lang="en-US" sz="3200" dirty="0">
                <a:solidFill>
                  <a:sysClr val="windowText" lastClr="000000"/>
                </a:solidFill>
              </a:rPr>
              <a:t>Revised cropping history in Bolsa and nearby areas</a:t>
            </a:r>
          </a:p>
          <a:p>
            <a:pPr>
              <a:lnSpc>
                <a:spcPct val="100000"/>
              </a:lnSpc>
              <a:spcBef>
                <a:spcPts val="700"/>
              </a:spcBef>
              <a:buSzPct val="100000"/>
              <a:defRPr/>
            </a:pPr>
            <a:r>
              <a:rPr lang="en-US" sz="3200" dirty="0">
                <a:solidFill>
                  <a:sysClr val="windowText" lastClr="000000"/>
                </a:solidFill>
              </a:rPr>
              <a:t>Changed irrigation assumptions</a:t>
            </a:r>
          </a:p>
          <a:p>
            <a:pPr lvl="1">
              <a:buSzPct val="80000"/>
              <a:defRPr/>
            </a:pPr>
            <a:r>
              <a:rPr lang="en-US" sz="3200" dirty="0"/>
              <a:t>Pasture (irrigated to non-irrigated)</a:t>
            </a:r>
          </a:p>
          <a:p>
            <a:pPr lvl="1">
              <a:buSzPct val="80000"/>
              <a:defRPr/>
            </a:pPr>
            <a:r>
              <a:rPr lang="en-US" sz="3200" dirty="0"/>
              <a:t>Shorter growing season in Bolsa</a:t>
            </a:r>
          </a:p>
          <a:p>
            <a:pPr lvl="1">
              <a:buSzPct val="80000"/>
              <a:defRPr/>
            </a:pPr>
            <a:r>
              <a:rPr lang="en-US" sz="3200" dirty="0"/>
              <a:t>Shifted vegetable crop season more to summer</a:t>
            </a:r>
          </a:p>
          <a:p>
            <a:pPr lvl="1">
              <a:buSzPct val="80000"/>
              <a:defRPr/>
            </a:pPr>
            <a:r>
              <a:rPr lang="en-US" sz="3200" dirty="0"/>
              <a:t>Increased bare-soil evaporation in winter</a:t>
            </a:r>
          </a:p>
          <a:p>
            <a:pPr>
              <a:lnSpc>
                <a:spcPct val="100000"/>
              </a:lnSpc>
              <a:spcBef>
                <a:spcPts val="700"/>
              </a:spcBef>
              <a:buSzPct val="100000"/>
              <a:defRPr/>
            </a:pPr>
            <a:r>
              <a:rPr lang="en-US" sz="3200" dirty="0">
                <a:solidFill>
                  <a:sysClr val="windowText" lastClr="000000"/>
                </a:solidFill>
              </a:rPr>
              <a:t>Recalibrated model</a:t>
            </a:r>
          </a:p>
          <a:p>
            <a:endParaRPr lang="en-US" dirty="0"/>
          </a:p>
        </p:txBody>
      </p:sp>
    </p:spTree>
    <p:extLst>
      <p:ext uri="{BB962C8B-B14F-4D97-AF65-F5344CB8AC3E}">
        <p14:creationId xmlns:p14="http://schemas.microsoft.com/office/powerpoint/2010/main" val="4144426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621B8-CF8F-4E39-A4F6-69738276CFF0}"/>
              </a:ext>
            </a:extLst>
          </p:cNvPr>
          <p:cNvSpPr>
            <a:spLocks noGrp="1"/>
          </p:cNvSpPr>
          <p:nvPr>
            <p:ph type="title"/>
          </p:nvPr>
        </p:nvSpPr>
        <p:spPr>
          <a:xfrm>
            <a:off x="1400982" y="407166"/>
            <a:ext cx="10131490" cy="987814"/>
          </a:xfrm>
        </p:spPr>
        <p:txBody>
          <a:bodyPr/>
          <a:lstStyle/>
          <a:p>
            <a:r>
              <a:rPr lang="en-US" b="1" dirty="0"/>
              <a:t>Simulating Future Conditions</a:t>
            </a:r>
          </a:p>
        </p:txBody>
      </p:sp>
      <p:sp>
        <p:nvSpPr>
          <p:cNvPr id="4" name="Content Placeholder 4">
            <a:extLst>
              <a:ext uri="{FF2B5EF4-FFF2-40B4-BE49-F238E27FC236}">
                <a16:creationId xmlns:a16="http://schemas.microsoft.com/office/drawing/2014/main" id="{EE46B80D-5F72-4618-AE65-6DEFC59C5E1A}"/>
              </a:ext>
            </a:extLst>
          </p:cNvPr>
          <p:cNvSpPr txBox="1">
            <a:spLocks noGrp="1"/>
          </p:cNvSpPr>
          <p:nvPr>
            <p:ph idx="1"/>
          </p:nvPr>
        </p:nvSpPr>
        <p:spPr>
          <a:xfrm>
            <a:off x="1414863" y="1435871"/>
            <a:ext cx="8303519" cy="4551099"/>
          </a:xfrm>
          <a:prstGeom prst="rect">
            <a:avLst/>
          </a:prstGeom>
        </p:spPr>
        <p:txBody>
          <a:bodyPr vert="horz">
            <a:noAutofit/>
          </a:bodyPr>
          <a:lstStyle>
            <a:lvl1pPr marL="320040" indent="-320040" algn="l" rtl="0" eaLnBrk="1" latinLnBrk="0" hangingPunct="1">
              <a:spcBef>
                <a:spcPts val="700"/>
              </a:spcBef>
              <a:buClr>
                <a:schemeClr val="accent2"/>
              </a:buClr>
              <a:buSzPct val="150000"/>
              <a:buFont typeface="Arial" pitchFamily="34" charset="0"/>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pitchFamily="2" charset="2"/>
              <a:buChar char="Ø"/>
              <a:defRPr kumimoji="0" sz="24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Courier New" pitchFamily="49" charset="0"/>
              <a:buChar char="o"/>
              <a:defRPr kumimoji="0" sz="20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nSpc>
                <a:spcPct val="100000"/>
              </a:lnSpc>
              <a:buClr>
                <a:schemeClr val="tx1"/>
              </a:buClr>
              <a:buSzPct val="100000"/>
              <a:defRPr/>
            </a:pPr>
            <a:r>
              <a:rPr lang="en-US" sz="3200" dirty="0">
                <a:solidFill>
                  <a:sysClr val="windowText" lastClr="000000"/>
                </a:solidFill>
              </a:rPr>
              <a:t>The model and ancillary spreadsheets have been simulating a 43-year period (1975-2017)</a:t>
            </a:r>
          </a:p>
          <a:p>
            <a:pPr>
              <a:lnSpc>
                <a:spcPct val="100000"/>
              </a:lnSpc>
              <a:buClr>
                <a:schemeClr val="tx1"/>
              </a:buClr>
              <a:buSzPct val="100000"/>
              <a:defRPr/>
            </a:pPr>
            <a:r>
              <a:rPr lang="en-US" sz="3200" dirty="0">
                <a:solidFill>
                  <a:sysClr val="windowText" lastClr="000000"/>
                </a:solidFill>
              </a:rPr>
              <a:t>SGMA requires exactly 50 years in the future analysis period</a:t>
            </a:r>
          </a:p>
          <a:p>
            <a:pPr>
              <a:lnSpc>
                <a:spcPct val="100000"/>
              </a:lnSpc>
              <a:buClr>
                <a:schemeClr val="tx1"/>
              </a:buClr>
              <a:buSzPct val="100000"/>
              <a:defRPr/>
            </a:pPr>
            <a:r>
              <a:rPr lang="en-US" sz="3200" dirty="0">
                <a:solidFill>
                  <a:sysClr val="windowText" lastClr="000000"/>
                </a:solidFill>
              </a:rPr>
              <a:t>A concurrent model application (Pacheco Reservoir) needs simulation of 1922-2003.</a:t>
            </a:r>
          </a:p>
          <a:p>
            <a:pPr>
              <a:lnSpc>
                <a:spcPct val="100000"/>
              </a:lnSpc>
              <a:buClr>
                <a:schemeClr val="tx1"/>
              </a:buClr>
              <a:buSzPct val="100000"/>
              <a:defRPr/>
            </a:pPr>
            <a:r>
              <a:rPr kumimoji="0" lang="en-US" sz="3200" b="0" i="0" u="none" strike="noStrike" kern="1200" cap="none" spc="0" normalizeH="0" baseline="0" noProof="0" dirty="0">
                <a:ln>
                  <a:noFill/>
                </a:ln>
                <a:solidFill>
                  <a:sysClr val="windowText" lastClr="000000"/>
                </a:solidFill>
                <a:effectLst/>
                <a:uLnTx/>
                <a:uFillTx/>
                <a:ea typeface="+mn-ea"/>
                <a:cs typeface="+mn-cs"/>
              </a:rPr>
              <a:t>Solution: two successive 43-year simulations covering 1922-2007 hydrology</a:t>
            </a:r>
          </a:p>
        </p:txBody>
      </p:sp>
    </p:spTree>
    <p:extLst>
      <p:ext uri="{BB962C8B-B14F-4D97-AF65-F5344CB8AC3E}">
        <p14:creationId xmlns:p14="http://schemas.microsoft.com/office/powerpoint/2010/main" val="3813258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621B8-CF8F-4E39-A4F6-69738276CFF0}"/>
              </a:ext>
            </a:extLst>
          </p:cNvPr>
          <p:cNvSpPr>
            <a:spLocks noGrp="1"/>
          </p:cNvSpPr>
          <p:nvPr>
            <p:ph type="title"/>
          </p:nvPr>
        </p:nvSpPr>
        <p:spPr>
          <a:xfrm>
            <a:off x="1400980" y="407166"/>
            <a:ext cx="10131490" cy="987814"/>
          </a:xfrm>
        </p:spPr>
        <p:txBody>
          <a:bodyPr/>
          <a:lstStyle/>
          <a:p>
            <a:r>
              <a:rPr lang="en-US" b="1" dirty="0"/>
              <a:t>Simulating Future Conditions—2 </a:t>
            </a:r>
          </a:p>
        </p:txBody>
      </p:sp>
      <p:sp>
        <p:nvSpPr>
          <p:cNvPr id="4" name="Content Placeholder 4">
            <a:extLst>
              <a:ext uri="{FF2B5EF4-FFF2-40B4-BE49-F238E27FC236}">
                <a16:creationId xmlns:a16="http://schemas.microsoft.com/office/drawing/2014/main" id="{EE46B80D-5F72-4618-AE65-6DEFC59C5E1A}"/>
              </a:ext>
            </a:extLst>
          </p:cNvPr>
          <p:cNvSpPr txBox="1">
            <a:spLocks noGrp="1"/>
          </p:cNvSpPr>
          <p:nvPr>
            <p:ph idx="1"/>
          </p:nvPr>
        </p:nvSpPr>
        <p:spPr>
          <a:xfrm>
            <a:off x="1432510" y="1432789"/>
            <a:ext cx="8771772" cy="4223641"/>
          </a:xfrm>
          <a:prstGeom prst="rect">
            <a:avLst/>
          </a:prstGeom>
        </p:spPr>
        <p:txBody>
          <a:bodyPr vert="horz">
            <a:noAutofit/>
          </a:bodyPr>
          <a:lstStyle>
            <a:lvl1pPr marL="320040" indent="-320040" algn="l" rtl="0" eaLnBrk="1" latinLnBrk="0" hangingPunct="1">
              <a:spcBef>
                <a:spcPts val="700"/>
              </a:spcBef>
              <a:buClr>
                <a:schemeClr val="accent2"/>
              </a:buClr>
              <a:buSzPct val="150000"/>
              <a:buFont typeface="Arial" pitchFamily="34" charset="0"/>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pitchFamily="2" charset="2"/>
              <a:buChar char="Ø"/>
              <a:defRPr kumimoji="0" sz="24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Courier New" pitchFamily="49" charset="0"/>
              <a:buChar char="o"/>
              <a:defRPr kumimoji="0" sz="20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00000"/>
              </a:lnSpc>
              <a:buClr>
                <a:schemeClr val="tx1"/>
              </a:buClr>
              <a:buSzPct val="100000"/>
              <a:buNone/>
              <a:defRPr/>
            </a:pPr>
            <a:r>
              <a:rPr lang="en-US" sz="3200" dirty="0">
                <a:solidFill>
                  <a:sysClr val="windowText" lastClr="000000"/>
                </a:solidFill>
              </a:rPr>
              <a:t>Assumptions for future baseline simulation:</a:t>
            </a:r>
          </a:p>
          <a:p>
            <a:pPr lvl="1">
              <a:lnSpc>
                <a:spcPct val="100000"/>
              </a:lnSpc>
              <a:spcAft>
                <a:spcPts val="600"/>
              </a:spcAft>
              <a:buClr>
                <a:schemeClr val="tx1"/>
              </a:buClr>
              <a:buSzPct val="100000"/>
              <a:defRPr/>
            </a:pPr>
            <a:r>
              <a:rPr kumimoji="0" lang="en-US" sz="2800" b="0" i="0" u="none" strike="noStrike" kern="1200" cap="none" spc="0" normalizeH="0" baseline="0" noProof="0" dirty="0">
                <a:ln>
                  <a:noFill/>
                </a:ln>
                <a:solidFill>
                  <a:sysClr val="windowText" lastClr="000000"/>
                </a:solidFill>
                <a:effectLst/>
                <a:uLnTx/>
                <a:uFillTx/>
                <a:ea typeface="+mn-ea"/>
                <a:cs typeface="+mn-cs"/>
              </a:rPr>
              <a:t>Existing land use (urban footprint, crop types)</a:t>
            </a:r>
          </a:p>
          <a:p>
            <a:pPr lvl="1">
              <a:lnSpc>
                <a:spcPct val="100000"/>
              </a:lnSpc>
              <a:spcAft>
                <a:spcPts val="600"/>
              </a:spcAft>
              <a:buClr>
                <a:schemeClr val="tx1"/>
              </a:buClr>
              <a:buSzPct val="100000"/>
              <a:defRPr/>
            </a:pPr>
            <a:r>
              <a:rPr kumimoji="0" lang="en-US" sz="2800" b="0" i="0" u="none" strike="noStrike" kern="1200" cap="none" spc="0" normalizeH="0" baseline="0" noProof="0" dirty="0">
                <a:ln>
                  <a:noFill/>
                </a:ln>
                <a:solidFill>
                  <a:sysClr val="windowText" lastClr="000000"/>
                </a:solidFill>
                <a:effectLst/>
                <a:uLnTx/>
                <a:uFillTx/>
                <a:ea typeface="+mn-ea"/>
                <a:cs typeface="+mn-cs"/>
              </a:rPr>
              <a:t>1922-2007vrainfall</a:t>
            </a:r>
            <a:r>
              <a:rPr lang="en-US" sz="2800" dirty="0">
                <a:solidFill>
                  <a:sysClr val="windowText" lastClr="000000"/>
                </a:solidFill>
              </a:rPr>
              <a:t>,</a:t>
            </a:r>
            <a:r>
              <a:rPr kumimoji="0" lang="en-US" sz="2800" b="0" i="0" u="none" strike="noStrike" kern="1200" cap="none" spc="0" normalizeH="0" baseline="0" noProof="0" dirty="0">
                <a:ln>
                  <a:noFill/>
                </a:ln>
                <a:solidFill>
                  <a:sysClr val="windowText" lastClr="000000"/>
                </a:solidFill>
                <a:effectLst/>
                <a:uLnTx/>
                <a:uFillTx/>
                <a:ea typeface="+mn-ea"/>
                <a:cs typeface="+mn-cs"/>
              </a:rPr>
              <a:t> ET</a:t>
            </a:r>
            <a:r>
              <a:rPr lang="en-US" sz="2800" dirty="0">
                <a:solidFill>
                  <a:sysClr val="windowText" lastClr="000000"/>
                </a:solidFill>
              </a:rPr>
              <a:t>o and stream flow</a:t>
            </a:r>
          </a:p>
          <a:p>
            <a:pPr lvl="1">
              <a:lnSpc>
                <a:spcPct val="100000"/>
              </a:lnSpc>
              <a:spcAft>
                <a:spcPts val="600"/>
              </a:spcAft>
              <a:buClr>
                <a:schemeClr val="tx1"/>
              </a:buClr>
              <a:buSzPct val="100000"/>
              <a:defRPr/>
            </a:pPr>
            <a:r>
              <a:rPr lang="en-US" sz="2800" dirty="0">
                <a:solidFill>
                  <a:sysClr val="windowText" lastClr="000000"/>
                </a:solidFill>
              </a:rPr>
              <a:t>CVP availability from DWR’s </a:t>
            </a:r>
            <a:r>
              <a:rPr lang="en-US" sz="2800" dirty="0" err="1">
                <a:solidFill>
                  <a:sysClr val="windowText" lastClr="000000"/>
                </a:solidFill>
              </a:rPr>
              <a:t>CalSim</a:t>
            </a:r>
            <a:r>
              <a:rPr lang="en-US" sz="2800" dirty="0">
                <a:solidFill>
                  <a:sysClr val="windowText" lastClr="000000"/>
                </a:solidFill>
              </a:rPr>
              <a:t> II model</a:t>
            </a:r>
          </a:p>
          <a:p>
            <a:pPr lvl="1">
              <a:lnSpc>
                <a:spcPct val="100000"/>
              </a:lnSpc>
              <a:spcAft>
                <a:spcPts val="600"/>
              </a:spcAft>
              <a:buClr>
                <a:schemeClr val="tx1"/>
              </a:buClr>
              <a:buSzPct val="100000"/>
              <a:defRPr/>
            </a:pPr>
            <a:r>
              <a:rPr lang="en-US" sz="2800" dirty="0">
                <a:solidFill>
                  <a:sysClr val="windowText" lastClr="000000"/>
                </a:solidFill>
              </a:rPr>
              <a:t>Current CVP treatment capacity</a:t>
            </a:r>
          </a:p>
          <a:p>
            <a:pPr lvl="1">
              <a:lnSpc>
                <a:spcPct val="100000"/>
              </a:lnSpc>
              <a:spcAft>
                <a:spcPts val="600"/>
              </a:spcAft>
              <a:buClr>
                <a:schemeClr val="tx1"/>
              </a:buClr>
              <a:buSzPct val="100000"/>
              <a:defRPr/>
            </a:pPr>
            <a:r>
              <a:rPr lang="en-US" sz="2800" dirty="0">
                <a:solidFill>
                  <a:sysClr val="windowText" lastClr="000000"/>
                </a:solidFill>
              </a:rPr>
              <a:t>Target CVP/GW use for muni supply is 70%/30% </a:t>
            </a:r>
          </a:p>
          <a:p>
            <a:pPr lvl="1">
              <a:lnSpc>
                <a:spcPct val="100000"/>
              </a:lnSpc>
              <a:spcAft>
                <a:spcPts val="600"/>
              </a:spcAft>
              <a:buClr>
                <a:schemeClr val="tx1"/>
              </a:buClr>
              <a:buSzPct val="100000"/>
              <a:defRPr/>
            </a:pPr>
            <a:r>
              <a:rPr lang="en-US" sz="2800" dirty="0">
                <a:solidFill>
                  <a:sysClr val="windowText" lastClr="000000"/>
                </a:solidFill>
              </a:rPr>
              <a:t>Initial water levels = September 2012 (typical)</a:t>
            </a:r>
          </a:p>
          <a:p>
            <a:pPr lvl="1">
              <a:lnSpc>
                <a:spcPct val="100000"/>
              </a:lnSpc>
              <a:buClr>
                <a:schemeClr val="tx1"/>
              </a:buClr>
              <a:buSzPct val="100000"/>
              <a:defRPr/>
            </a:pPr>
            <a:endParaRPr kumimoji="0" lang="en-US" sz="3200" b="0" i="0" u="none" strike="noStrike" kern="1200" cap="none" spc="0" normalizeH="0" baseline="0" noProof="0" dirty="0">
              <a:ln>
                <a:noFill/>
              </a:ln>
              <a:solidFill>
                <a:sysClr val="windowText" lastClr="000000"/>
              </a:solidFill>
              <a:effectLst/>
              <a:uLnTx/>
              <a:uFillTx/>
              <a:ea typeface="+mn-ea"/>
              <a:cs typeface="+mn-cs"/>
            </a:endParaRPr>
          </a:p>
        </p:txBody>
      </p:sp>
    </p:spTree>
    <p:extLst>
      <p:ext uri="{BB962C8B-B14F-4D97-AF65-F5344CB8AC3E}">
        <p14:creationId xmlns:p14="http://schemas.microsoft.com/office/powerpoint/2010/main" val="1805986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621B8-CF8F-4E39-A4F6-69738276CFF0}"/>
              </a:ext>
            </a:extLst>
          </p:cNvPr>
          <p:cNvSpPr>
            <a:spLocks noGrp="1"/>
          </p:cNvSpPr>
          <p:nvPr>
            <p:ph type="title"/>
          </p:nvPr>
        </p:nvSpPr>
        <p:spPr>
          <a:xfrm>
            <a:off x="1400980" y="407166"/>
            <a:ext cx="10131490" cy="987814"/>
          </a:xfrm>
        </p:spPr>
        <p:txBody>
          <a:bodyPr/>
          <a:lstStyle/>
          <a:p>
            <a:r>
              <a:rPr lang="en-US" b="1" dirty="0"/>
              <a:t>Simulating Future Conditions—3 </a:t>
            </a:r>
          </a:p>
        </p:txBody>
      </p:sp>
      <p:pic>
        <p:nvPicPr>
          <p:cNvPr id="7" name="Picture 6">
            <a:extLst>
              <a:ext uri="{FF2B5EF4-FFF2-40B4-BE49-F238E27FC236}">
                <a16:creationId xmlns:a16="http://schemas.microsoft.com/office/drawing/2014/main" id="{BEA2DC51-1672-49A1-B399-97072E655634}"/>
              </a:ext>
            </a:extLst>
          </p:cNvPr>
          <p:cNvPicPr>
            <a:picLocks noChangeAspect="1"/>
          </p:cNvPicPr>
          <p:nvPr/>
        </p:nvPicPr>
        <p:blipFill>
          <a:blip r:embed="rId3"/>
          <a:stretch>
            <a:fillRect/>
          </a:stretch>
        </p:blipFill>
        <p:spPr>
          <a:xfrm>
            <a:off x="1487675" y="1253537"/>
            <a:ext cx="10162292" cy="5592671"/>
          </a:xfrm>
          <a:prstGeom prst="rect">
            <a:avLst/>
          </a:prstGeom>
        </p:spPr>
      </p:pic>
    </p:spTree>
    <p:extLst>
      <p:ext uri="{BB962C8B-B14F-4D97-AF65-F5344CB8AC3E}">
        <p14:creationId xmlns:p14="http://schemas.microsoft.com/office/powerpoint/2010/main" val="682628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621B8-CF8F-4E39-A4F6-69738276CFF0}"/>
              </a:ext>
            </a:extLst>
          </p:cNvPr>
          <p:cNvSpPr>
            <a:spLocks noGrp="1"/>
          </p:cNvSpPr>
          <p:nvPr>
            <p:ph type="title"/>
          </p:nvPr>
        </p:nvSpPr>
        <p:spPr>
          <a:xfrm>
            <a:off x="1422007" y="302067"/>
            <a:ext cx="10131490" cy="987814"/>
          </a:xfrm>
        </p:spPr>
        <p:txBody>
          <a:bodyPr/>
          <a:lstStyle/>
          <a:p>
            <a:r>
              <a:rPr lang="en-US" b="1" dirty="0"/>
              <a:t>Water Budget Revisions</a:t>
            </a:r>
          </a:p>
        </p:txBody>
      </p:sp>
      <p:sp>
        <p:nvSpPr>
          <p:cNvPr id="5" name="Content Placeholder 4">
            <a:extLst>
              <a:ext uri="{FF2B5EF4-FFF2-40B4-BE49-F238E27FC236}">
                <a16:creationId xmlns:a16="http://schemas.microsoft.com/office/drawing/2014/main" id="{3F4366BF-A23D-416D-B95F-8E91F73B34A9}"/>
              </a:ext>
            </a:extLst>
          </p:cNvPr>
          <p:cNvSpPr>
            <a:spLocks noGrp="1"/>
          </p:cNvSpPr>
          <p:nvPr>
            <p:ph idx="1"/>
          </p:nvPr>
        </p:nvSpPr>
        <p:spPr>
          <a:xfrm>
            <a:off x="1444569" y="1521756"/>
            <a:ext cx="8971187" cy="2756423"/>
          </a:xfrm>
        </p:spPr>
        <p:txBody>
          <a:bodyPr/>
          <a:lstStyle/>
          <a:p>
            <a:pPr marL="0" indent="0">
              <a:buNone/>
            </a:pPr>
            <a:r>
              <a:rPr lang="en-US" dirty="0"/>
              <a:t>Tables are slightly different, but relationships among analysis periods and management areas are mostly unchanged.</a:t>
            </a:r>
          </a:p>
          <a:p>
            <a:pPr marL="0" indent="0">
              <a:buNone/>
            </a:pPr>
            <a:r>
              <a:rPr lang="en-US" dirty="0"/>
              <a:t>Irrigation pumping estimates mostly slightly higher because of summer-weighting of vegetable crops.</a:t>
            </a:r>
          </a:p>
        </p:txBody>
      </p:sp>
    </p:spTree>
    <p:extLst>
      <p:ext uri="{BB962C8B-B14F-4D97-AF65-F5344CB8AC3E}">
        <p14:creationId xmlns:p14="http://schemas.microsoft.com/office/powerpoint/2010/main" val="9567907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12598</TotalTime>
  <Words>2874</Words>
  <Application>Microsoft Office PowerPoint</Application>
  <PresentationFormat>Widescreen</PresentationFormat>
  <Paragraphs>456</Paragraphs>
  <Slides>37</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Wingdings</vt:lpstr>
      <vt:lpstr>Office Theme</vt:lpstr>
      <vt:lpstr>Technical Advisory Committee</vt:lpstr>
      <vt:lpstr>Overview of Agenda</vt:lpstr>
      <vt:lpstr>Update</vt:lpstr>
      <vt:lpstr>Model Improvements</vt:lpstr>
      <vt:lpstr>Results of Bolsa Grower Meeting</vt:lpstr>
      <vt:lpstr>Simulating Future Conditions</vt:lpstr>
      <vt:lpstr>Simulating Future Conditions—2 </vt:lpstr>
      <vt:lpstr>Simulating Future Conditions—3 </vt:lpstr>
      <vt:lpstr>Water Budget Revisions</vt:lpstr>
      <vt:lpstr>Water Budget Revisions</vt:lpstr>
      <vt:lpstr>Water Budget Revisions</vt:lpstr>
      <vt:lpstr>Water Budget Text Revisions</vt:lpstr>
      <vt:lpstr>Sustainable Yield Estimate</vt:lpstr>
      <vt:lpstr>Sustainable Yield Estimate </vt:lpstr>
      <vt:lpstr>Numerical Model</vt:lpstr>
      <vt:lpstr>Numerical Model</vt:lpstr>
      <vt:lpstr>PowerPoint Presentation</vt:lpstr>
      <vt:lpstr>Numerical Model</vt:lpstr>
      <vt:lpstr>Rainfall-Runoff-Recharge Model</vt:lpstr>
      <vt:lpstr>Calibrated to Measured Hydrographs</vt:lpstr>
      <vt:lpstr>Calibrated to Measured Hydrographs</vt:lpstr>
      <vt:lpstr>Calibrated to Measured Hydrographs</vt:lpstr>
      <vt:lpstr>Sustainability criteria for groundwater quality</vt:lpstr>
      <vt:lpstr>Background on groundwater quality</vt:lpstr>
      <vt:lpstr>Undesirable results: TDS and Nitrate</vt:lpstr>
      <vt:lpstr>Minimum Thresholds</vt:lpstr>
      <vt:lpstr>Setting minimum thresholds</vt:lpstr>
      <vt:lpstr>Applying minimum thresholds to available data</vt:lpstr>
      <vt:lpstr>Response to exceedance of minimum threshold</vt:lpstr>
      <vt:lpstr>Applying minimum thresholds to available data</vt:lpstr>
      <vt:lpstr>Definition of:</vt:lpstr>
      <vt:lpstr>Definition of:</vt:lpstr>
      <vt:lpstr>Setting measurable objectives</vt:lpstr>
      <vt:lpstr>Monitoring and management actions</vt:lpstr>
      <vt:lpstr>Key definitions</vt:lpstr>
      <vt:lpstr>GSP Overview, Workshops, and TAC Meetings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Iris Priestaf</dc:creator>
  <cp:lastModifiedBy>Iris Priestaf</cp:lastModifiedBy>
  <cp:revision>776</cp:revision>
  <cp:lastPrinted>2019-04-22T16:40:16Z</cp:lastPrinted>
  <dcterms:created xsi:type="dcterms:W3CDTF">2018-07-30T18:17:07Z</dcterms:created>
  <dcterms:modified xsi:type="dcterms:W3CDTF">2020-01-10T19:54:34Z</dcterms:modified>
</cp:coreProperties>
</file>