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758" r:id="rId2"/>
    <p:sldId id="664" r:id="rId3"/>
    <p:sldId id="524" r:id="rId4"/>
    <p:sldId id="788" r:id="rId5"/>
    <p:sldId id="789" r:id="rId6"/>
    <p:sldId id="797" r:id="rId7"/>
    <p:sldId id="798" r:id="rId8"/>
    <p:sldId id="794" r:id="rId9"/>
    <p:sldId id="784" r:id="rId10"/>
    <p:sldId id="795" r:id="rId11"/>
    <p:sldId id="785" r:id="rId12"/>
    <p:sldId id="786" r:id="rId13"/>
    <p:sldId id="783" r:id="rId14"/>
    <p:sldId id="778" r:id="rId15"/>
    <p:sldId id="790" r:id="rId16"/>
    <p:sldId id="296" r:id="rId17"/>
    <p:sldId id="800" r:id="rId18"/>
    <p:sldId id="793" r:id="rId19"/>
    <p:sldId id="791" r:id="rId20"/>
    <p:sldId id="792" r:id="rId21"/>
    <p:sldId id="775" r:id="rId22"/>
    <p:sldId id="26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FEE2"/>
    <a:srgbClr val="FDFECE"/>
    <a:srgbClr val="D1ECF7"/>
    <a:srgbClr val="04DE0E"/>
    <a:srgbClr val="FF33CC"/>
    <a:srgbClr val="4472C4"/>
    <a:srgbClr val="FBFD99"/>
    <a:srgbClr val="BDE3EE"/>
    <a:srgbClr val="CA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6792" autoAdjust="0"/>
  </p:normalViewPr>
  <p:slideViewPr>
    <p:cSldViewPr snapToGrid="0">
      <p:cViewPr varScale="1">
        <p:scale>
          <a:sx n="56" d="100"/>
          <a:sy n="56" d="100"/>
        </p:scale>
        <p:origin x="9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300"/>
            </a:lvl1pPr>
          </a:lstStyle>
          <a:p>
            <a:fld id="{38D15897-4158-4C0E-8E1E-EE184300DED6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0" tIns="46579" rIns="93160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300"/>
            </a:lvl1pPr>
          </a:lstStyle>
          <a:p>
            <a:fld id="{5984C8E0-80E6-4916-B6E7-E1936595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3"/>
            <a:ext cx="57371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9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3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6B4B-6EAE-4601-A617-AA5D76D2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560"/>
            <a:ext cx="9144000" cy="1301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91D83-B6DB-4CAC-8CD4-FD063C1EF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58367"/>
            <a:ext cx="9144000" cy="4663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San Benito County Water District Groundwater Sustainability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6A88-8ADA-4A94-A700-8C42EA8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C7-B7A0-4922-A440-8EAEBCE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359EE-639F-4981-841D-BD91DC551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E483-26BC-4694-8E6A-CBE1E659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4F1B-5CEE-4482-9B18-4E25768A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A753-21C6-4FC9-8C76-05C51458C79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3E3-0E10-45BA-A531-43214CD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004E-EAA4-403D-B74D-D49AB52A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014-C5B0-4D33-BC9D-18615D3F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704F-A1BA-4F1E-B997-24A1962E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497DB-4438-4D91-A5E4-90C52D2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1214-9DB8-4112-91EB-C1611A08BC8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EC53-1A73-4A28-AC6C-08B9BC0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FB83-4656-4CFE-B0FB-1ED09D0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C8C-7CEB-4FB6-96E5-FE62B6D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62D-7E6F-4AC8-B660-C1951B6B0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3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908E-51A1-4D9E-9E26-EBE79453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74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29A5-2619-4CF0-AC65-08127C26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4832-7E25-4528-B103-456EFAC4A76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107A-729C-4EA0-9BA9-D12A74B6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C7F8-FDE4-49E2-96EC-B9A942B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732-27BE-463E-ADD0-FA651FA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5F78-4AE1-4F26-AE61-970D82EE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387-D95C-446D-A866-F6290A591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C6D-43E2-4F75-9C17-E240E97C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5C1B-7B3F-4B3F-B130-4C851178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63B2C-2A1B-4C59-AA65-A8B313D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8BA-BEDD-4869-9B4A-504F2611B24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5A631-FA0C-46E8-B095-57AAF57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77043-9484-4193-BE48-527AA95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9E3-5D9A-4104-8FC2-33B566F6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BA6C-3E93-462E-8E04-5015A31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EE0C-B00B-467C-89E0-FA65B458778C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42A9-ECAE-49C7-9884-39D49EF6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D1A9-E1B2-47DC-8F07-09630CA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8E51-C40E-463F-9E7D-2107E85A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7695-F56F-4347-94A1-90CE72242C9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BC924-DA88-4842-A16B-1CE74DFC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CD4A-7647-488D-83BF-CA48C8AA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409-0594-4972-A3EF-DDD807DB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84D5-7D0F-4199-BCEA-45BC316A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F767-5C2F-4937-B8FC-25C94B58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8ECB-494A-4FEB-A450-3FC361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31AE-90D3-4804-B17A-BB7296E772F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2EE16-E050-4648-85EB-2E5A729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AA47-9DDD-49B5-9A82-27DF9C7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CE2-6A39-4A84-AC1A-18EA62E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72B6-06A5-4DCE-AC9B-2FF8F403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A61C-8A5B-481A-AC34-BFA00C3C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EE84-6158-4F10-B879-616C635E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A671-E951-4474-95A8-F911B3C2ABC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85D2-6F84-48A2-9B98-B3A8BDD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0EDF-E295-4B1E-9297-41527EB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FE5E-2DB4-450F-A36E-B8F72B7B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785D-052D-44C7-A88C-FE5DF5B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39B8-6DE2-4F98-8500-767D8C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0929-07AC-4C86-9302-72DB15747EB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0A6-6A5B-46CC-A542-69BA6F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9FA7-C879-48C2-A061-BCC5D80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D6E2-CAEC-46C0-9DAA-CA113B6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A164-5E2E-4D28-8DD9-93AEFF96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9916-7A9A-4578-A8B4-67F22C4F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BEFD-DE60-479E-BEA5-7188DFFEC72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11D-9F0C-4A98-9324-3B654C38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F34-3080-4467-A44F-9E7D163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53FBA-19CA-46A4-9FF0-B97D597A7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38603"/>
            <a:ext cx="12191999" cy="18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F394-F3E1-401B-A6F5-13CB17C375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67" b="90000" l="939" r="98358">
                        <a14:foregroundMark x1="6523" y1="5833" x2="6523" y2="5833"/>
                        <a14:foregroundMark x1="6664" y1="7500" x2="6664" y2="7500"/>
                        <a14:foregroundMark x1="7321" y1="22500" x2="7321" y2="22500"/>
                        <a14:foregroundMark x1="7133" y1="53000" x2="7133" y2="53000"/>
                        <a14:foregroundMark x1="1032" y1="5333" x2="1032" y2="5333"/>
                        <a14:foregroundMark x1="20131" y1="5833" x2="20131" y2="5833"/>
                        <a14:foregroundMark x1="34350" y1="6333" x2="34350" y2="6333"/>
                        <a14:foregroundMark x1="38292" y1="5333" x2="38292" y2="5333"/>
                        <a14:foregroundMark x1="39700" y1="7000" x2="39700" y2="7000"/>
                        <a14:foregroundMark x1="43595" y1="17000" x2="43595" y2="17000"/>
                        <a14:foregroundMark x1="52651" y1="7000" x2="52651" y2="7000"/>
                        <a14:foregroundMark x1="58282" y1="9167" x2="58282" y2="9167"/>
                        <a14:foregroundMark x1="61896" y1="22500" x2="61896" y2="22500"/>
                        <a14:foregroundMark x1="62037" y1="24667" x2="62037" y2="24667"/>
                        <a14:foregroundMark x1="3238" y1="86333" x2="3238" y2="86333"/>
                        <a14:foregroundMark x1="3097" y1="86333" x2="3097" y2="86333"/>
                        <a14:foregroundMark x1="3097" y1="86333" x2="3097" y2="86333"/>
                        <a14:foregroundMark x1="3097" y1="87500" x2="3097" y2="87500"/>
                        <a14:foregroundMark x1="16237" y1="85333" x2="16237" y2="85333"/>
                        <a14:foregroundMark x1="16237" y1="85333" x2="16237" y2="85333"/>
                        <a14:foregroundMark x1="23745" y1="78000" x2="23745" y2="78000"/>
                        <a14:foregroundMark x1="23745" y1="78000" x2="23745" y2="78000"/>
                        <a14:foregroundMark x1="30924" y1="84167" x2="30924" y2="84167"/>
                        <a14:foregroundMark x1="30924" y1="84167" x2="30924" y2="84167"/>
                        <a14:foregroundMark x1="40450" y1="80333" x2="40450" y2="80333"/>
                        <a14:foregroundMark x1="40450" y1="80333" x2="40450" y2="80333"/>
                        <a14:foregroundMark x1="52182" y1="77000" x2="52182" y2="77000"/>
                        <a14:foregroundMark x1="62037" y1="82000" x2="62037" y2="82000"/>
                        <a14:foregroundMark x1="61755" y1="82000" x2="61755" y2="82000"/>
                        <a14:foregroundMark x1="58470" y1="80333" x2="58470" y2="80333"/>
                        <a14:foregroundMark x1="71610" y1="80833" x2="71610" y2="80833"/>
                        <a14:foregroundMark x1="80197" y1="77500" x2="80197" y2="77500"/>
                        <a14:foregroundMark x1="88034" y1="77000" x2="88034" y2="77000"/>
                        <a14:foregroundMark x1="94744" y1="79167" x2="94744" y2="79167"/>
                        <a14:foregroundMark x1="94603" y1="80833" x2="94603" y2="80833"/>
                        <a14:foregroundMark x1="94744" y1="84667" x2="94744" y2="84667"/>
                        <a14:foregroundMark x1="98358" y1="78667" x2="98358" y2="78667"/>
                        <a14:foregroundMark x1="94603" y1="15833" x2="94603" y2="15833"/>
                        <a14:foregroundMark x1="77710" y1="8000" x2="77710" y2="8000"/>
                        <a14:foregroundMark x1="74707" y1="9167" x2="74707" y2="9167"/>
                        <a14:foregroundMark x1="70671" y1="12500" x2="78320" y2="10333"/>
                        <a14:foregroundMark x1="78320" y1="10333" x2="88785" y2="15333"/>
                        <a14:foregroundMark x1="71750" y1="48000" x2="92726" y2="40333"/>
                        <a14:foregroundMark x1="92726" y1="40333" x2="92726" y2="40333"/>
                        <a14:foregroundMark x1="73017" y1="32000" x2="90474" y2="52000"/>
                        <a14:foregroundMark x1="90474" y1="52000" x2="91459" y2="51333"/>
                        <a14:foregroundMark x1="95824" y1="54167" x2="79962" y2="59333"/>
                        <a14:foregroundMark x1="79962" y1="59333" x2="71610" y2="55333"/>
                        <a14:foregroundMark x1="16847" y1="12000" x2="16847" y2="12000"/>
                        <a14:foregroundMark x1="14829" y1="20333" x2="14829" y2="20333"/>
                        <a14:foregroundMark x1="14172" y1="30833" x2="14172" y2="30833"/>
                        <a14:foregroundMark x1="14172" y1="43667" x2="14172" y2="43667"/>
                        <a14:foregroundMark x1="27030" y1="16333" x2="27030" y2="16333"/>
                        <a14:foregroundMark x1="44533" y1="87000" x2="44533" y2="87000"/>
                        <a14:foregroundMark x1="65791" y1="83000" x2="6579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" y="6093008"/>
            <a:ext cx="1972961" cy="555503"/>
          </a:xfrm>
          <a:prstGeom prst="rect">
            <a:avLst/>
          </a:prstGeom>
          <a:effectLst>
            <a:glow rad="3048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0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8054432455?pwd=TkpyTUl6L3dPM0hGaTZRSWgzSFVUZz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B0A16-4F81-4980-8000-C62049F85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Technical Advisory Committee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18DB-E761-4A29-82B5-22424590AC89}"/>
              </a:ext>
            </a:extLst>
          </p:cNvPr>
          <p:cNvSpPr txBox="1"/>
          <p:nvPr/>
        </p:nvSpPr>
        <p:spPr>
          <a:xfrm>
            <a:off x="1378016" y="2905780"/>
            <a:ext cx="103302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September 29, 2020 2:00-4:00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Join Zoom Meeting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u="sng" dirty="0">
                <a:hlinkClick r:id="rId3"/>
              </a:rPr>
              <a:t>https://zoom.us/j/98054432455?pwd=TkpyTUl6L3dPM0hGaTZRSWgzSFVUZz09</a:t>
            </a:r>
            <a:endParaRPr lang="en-US" dirty="0"/>
          </a:p>
          <a:p>
            <a:pPr marL="1376363"/>
            <a:endParaRPr lang="en-US" dirty="0">
              <a:highlight>
                <a:srgbClr val="FFFF00"/>
              </a:highlight>
            </a:endParaRPr>
          </a:p>
          <a:p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highlight>
                  <a:srgbClr val="FFFF00"/>
                </a:highlight>
              </a:rPr>
              <a:t>	</a:t>
            </a:r>
            <a:r>
              <a:rPr lang="en-US" sz="2800" dirty="0"/>
              <a:t>		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6C62344-1EA2-4CE5-A2C8-836A011B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3" y="494271"/>
            <a:ext cx="10330249" cy="1086574"/>
          </a:xfrm>
        </p:spPr>
        <p:txBody>
          <a:bodyPr>
            <a:noAutofit/>
          </a:bodyPr>
          <a:lstStyle/>
          <a:p>
            <a:r>
              <a:rPr lang="en-US" sz="3600" dirty="0"/>
              <a:t>San Benito County Water District</a:t>
            </a:r>
          </a:p>
          <a:p>
            <a:r>
              <a:rPr lang="en-US" sz="3600" dirty="0"/>
              <a:t>Groundwater Sustainability Agency</a:t>
            </a:r>
          </a:p>
          <a:p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D5926-70E6-4CDF-A0F6-3E07DF94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971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AD3DCBF-921F-4CAC-AFD7-CC3F4F70CD58}" type="slidenum">
              <a:rPr lang="en-US" sz="1800" b="1">
                <a:solidFill>
                  <a:schemeClr val="bg1"/>
                </a:solidFill>
              </a:rPr>
              <a:pPr/>
              <a:t>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0C2E59-C4C8-46EA-AA89-1C8E83FD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490" y="4289205"/>
            <a:ext cx="5038895" cy="923330"/>
          </a:xfrm>
          <a:prstGeom prst="rect">
            <a:avLst/>
          </a:prstGeom>
          <a:solidFill>
            <a:srgbClr val="D1ECF7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Or dial:		+1 669 900 9128 US (San Jose)</a:t>
            </a:r>
          </a:p>
          <a:p>
            <a:r>
              <a:rPr lang="en-US" dirty="0"/>
              <a:t>Meeting ID: 	980 5443 2455</a:t>
            </a:r>
          </a:p>
          <a:p>
            <a:r>
              <a:rPr lang="en-US" dirty="0"/>
              <a:t>Passcode: 	251488</a:t>
            </a:r>
          </a:p>
        </p:txBody>
      </p:sp>
    </p:spTree>
    <p:extLst>
      <p:ext uri="{BB962C8B-B14F-4D97-AF65-F5344CB8AC3E}">
        <p14:creationId xmlns:p14="http://schemas.microsoft.com/office/powerpoint/2010/main" val="24010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56" y="144058"/>
            <a:ext cx="10515600" cy="1325563"/>
          </a:xfrm>
        </p:spPr>
        <p:txBody>
          <a:bodyPr/>
          <a:lstStyle/>
          <a:p>
            <a:r>
              <a:rPr lang="en-US" b="1" dirty="0"/>
              <a:t>Interconnected Surface Water: Key Wells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7B69C-77A4-4695-B186-1FD1A7D6A32C}"/>
              </a:ext>
            </a:extLst>
          </p:cNvPr>
          <p:cNvSpPr txBox="1"/>
          <p:nvPr/>
        </p:nvSpPr>
        <p:spPr>
          <a:xfrm>
            <a:off x="8517806" y="1597688"/>
            <a:ext cx="34497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A new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Track Key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Install and monitor new  shallow dedicated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Also, provide complete well information in DMS including unique Well 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Consider investigations, e.g., steelhead passage</a:t>
            </a:r>
          </a:p>
          <a:p>
            <a:endParaRPr lang="en-US" dirty="0"/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9FAD0687-CF93-4330-A572-31CA90A05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79"/>
            <a:ext cx="8517805" cy="5511521"/>
          </a:xfrm>
        </p:spPr>
      </p:pic>
    </p:spTree>
    <p:extLst>
      <p:ext uri="{BB962C8B-B14F-4D97-AF65-F5344CB8AC3E}">
        <p14:creationId xmlns:p14="http://schemas.microsoft.com/office/powerpoint/2010/main" val="390382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1A02200-DC96-4216-83F2-34CEA64E3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" y="1349992"/>
            <a:ext cx="8516890" cy="5510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55" y="134015"/>
            <a:ext cx="8245517" cy="1325563"/>
          </a:xfrm>
        </p:spPr>
        <p:txBody>
          <a:bodyPr/>
          <a:lstStyle/>
          <a:p>
            <a:r>
              <a:rPr lang="en-US" b="1" dirty="0"/>
              <a:t>Hydrology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FD81E-A2E4-4DFB-B718-68922CC30855}"/>
              </a:ext>
            </a:extLst>
          </p:cNvPr>
          <p:cNvSpPr txBox="1"/>
          <p:nvPr/>
        </p:nvSpPr>
        <p:spPr>
          <a:xfrm>
            <a:off x="8610600" y="1445288"/>
            <a:ext cx="33569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Potential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Four permanent gages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Additional stream gages would support numerical modeling and evaluation of groundwater-surface water interactions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Permanent USGS gages are costly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1CECB-8039-4A5D-BEC5-5382D97A1865}"/>
              </a:ext>
            </a:extLst>
          </p:cNvPr>
          <p:cNvSpPr/>
          <p:nvPr/>
        </p:nvSpPr>
        <p:spPr>
          <a:xfrm>
            <a:off x="8218223" y="2348988"/>
            <a:ext cx="240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>
                <a:solidFill>
                  <a:srgbClr val="FF0000"/>
                </a:solidFill>
              </a:rPr>
              <a:t>√ </a:t>
            </a:r>
          </a:p>
          <a:p>
            <a:r>
              <a:rPr lang="en-US" sz="600" b="1" dirty="0">
                <a:solidFill>
                  <a:srgbClr val="FF0000"/>
                </a:solidFill>
              </a:rPr>
              <a:t>√ </a:t>
            </a:r>
          </a:p>
          <a:p>
            <a:r>
              <a:rPr lang="en-US" sz="600" b="1" dirty="0">
                <a:solidFill>
                  <a:srgbClr val="FF0000"/>
                </a:solidFill>
              </a:rPr>
              <a:t>√ </a:t>
            </a:r>
          </a:p>
          <a:p>
            <a:r>
              <a:rPr lang="en-US" sz="600" b="1" dirty="0">
                <a:solidFill>
                  <a:srgbClr val="FF0000"/>
                </a:solidFill>
              </a:rPr>
              <a:t>√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D4240-D552-4726-9089-904CA10AA251}"/>
              </a:ext>
            </a:extLst>
          </p:cNvPr>
          <p:cNvSpPr/>
          <p:nvPr/>
        </p:nvSpPr>
        <p:spPr>
          <a:xfrm>
            <a:off x="1233488" y="2348988"/>
            <a:ext cx="538162" cy="25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EC5D9-5E3A-43F8-BBF7-367A5D129CC0}"/>
              </a:ext>
            </a:extLst>
          </p:cNvPr>
          <p:cNvSpPr/>
          <p:nvPr/>
        </p:nvSpPr>
        <p:spPr>
          <a:xfrm>
            <a:off x="1962151" y="4258751"/>
            <a:ext cx="538162" cy="25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40D67A-20C9-44AB-9DC3-0B30F16562BF}"/>
              </a:ext>
            </a:extLst>
          </p:cNvPr>
          <p:cNvSpPr/>
          <p:nvPr/>
        </p:nvSpPr>
        <p:spPr>
          <a:xfrm>
            <a:off x="4010026" y="4289098"/>
            <a:ext cx="538162" cy="25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C66AC2-31F2-434A-9D3C-B3546C73EB09}"/>
              </a:ext>
            </a:extLst>
          </p:cNvPr>
          <p:cNvSpPr/>
          <p:nvPr/>
        </p:nvSpPr>
        <p:spPr>
          <a:xfrm>
            <a:off x="6443664" y="5360660"/>
            <a:ext cx="538162" cy="25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06" y="144069"/>
            <a:ext cx="8255564" cy="1325563"/>
          </a:xfrm>
        </p:spPr>
        <p:txBody>
          <a:bodyPr/>
          <a:lstStyle/>
          <a:p>
            <a:r>
              <a:rPr lang="en-US" b="1" dirty="0"/>
              <a:t>Land Subsidence Monitoring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5B82585A-C116-4ECC-ACF3-974EDA92F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576"/>
            <a:ext cx="8486746" cy="54914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4F039-530E-4B71-B20C-D3CAA809A9AB}"/>
              </a:ext>
            </a:extLst>
          </p:cNvPr>
          <p:cNvSpPr txBox="1"/>
          <p:nvPr/>
        </p:nvSpPr>
        <p:spPr>
          <a:xfrm>
            <a:off x="8517806" y="1597688"/>
            <a:ext cx="34497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A new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Download UNAVCO and InSAR data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Review annually for significant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In-depth analysis of data on subsidence, levels, pumping for Five-Year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9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05" y="134012"/>
            <a:ext cx="10515600" cy="1325563"/>
          </a:xfrm>
        </p:spPr>
        <p:txBody>
          <a:bodyPr/>
          <a:lstStyle/>
          <a:p>
            <a:r>
              <a:rPr lang="en-US" b="1" dirty="0"/>
              <a:t>SBCWD Groundwater Quality Monitoring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3BD9290-EBF1-476C-9D53-8003BDDF1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479"/>
            <a:ext cx="8517805" cy="55115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D1F1C-A31F-42AA-9631-772C7220B48C}"/>
              </a:ext>
            </a:extLst>
          </p:cNvPr>
          <p:cNvSpPr txBox="1"/>
          <p:nvPr/>
        </p:nvSpPr>
        <p:spPr>
          <a:xfrm>
            <a:off x="8521002" y="1597688"/>
            <a:ext cx="34465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Planned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Track Key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New dedicated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Continue Triennial Updates for all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Consider additional analytes for geochemical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Obtain more data on vertical gradients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1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23C9-6F5C-4BDA-9D59-AAA743B4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15" y="189143"/>
            <a:ext cx="5023885" cy="1325563"/>
          </a:xfrm>
        </p:spPr>
        <p:txBody>
          <a:bodyPr/>
          <a:lstStyle/>
          <a:p>
            <a:r>
              <a:rPr lang="en-US" b="1" dirty="0"/>
              <a:t>Change in groundwater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DBC4-922B-4DB2-8385-FBD84D32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07" y="1667292"/>
            <a:ext cx="5403415" cy="4143811"/>
          </a:xfrm>
        </p:spPr>
        <p:txBody>
          <a:bodyPr>
            <a:normAutofit/>
          </a:bodyPr>
          <a:lstStyle/>
          <a:p>
            <a:pPr marL="688975" lvl="1" indent="-457200"/>
            <a:r>
              <a:rPr lang="en-US" sz="3000" dirty="0"/>
              <a:t>Involves tracking multiple water budget variables </a:t>
            </a:r>
          </a:p>
          <a:p>
            <a:pPr marL="688975" lvl="1" indent="-457200"/>
            <a:r>
              <a:rPr lang="en-US" sz="3000" dirty="0"/>
              <a:t>To be computed annually with numerical model for each MA</a:t>
            </a:r>
          </a:p>
          <a:p>
            <a:pPr marL="688975" lvl="1" indent="-457200"/>
            <a:r>
              <a:rPr lang="en-US" sz="3000" dirty="0"/>
              <a:t>Primary data gap is lack of reliable measurements of non-de minimis pumping (e.g., agriculture, industry)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B7FDF-B1C9-4AEB-8C78-2AEA22E0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2F907B-EADC-4D55-A6FC-66990D251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8862"/>
              </p:ext>
            </p:extLst>
          </p:nvPr>
        </p:nvGraphicFramePr>
        <p:xfrm>
          <a:off x="6293224" y="232127"/>
          <a:ext cx="5755341" cy="5999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5341">
                  <a:extLst>
                    <a:ext uri="{9D8B030D-6E8A-4147-A177-3AD203B41FA5}">
                      <a16:colId xmlns:a16="http://schemas.microsoft.com/office/drawing/2014/main" val="2374328622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>
                          <a:effectLst/>
                        </a:rPr>
                        <a:t>Rainfall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072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Reference ET (ET</a:t>
                      </a:r>
                      <a:r>
                        <a:rPr lang="en-US" sz="2200" u="none" strike="noStrike" baseline="-25000" dirty="0">
                          <a:effectLst/>
                        </a:rPr>
                        <a:t>0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5391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Stream flow- USGS gages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3002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Stream flow- misc. flow measurements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8504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>
                          <a:effectLst/>
                        </a:rPr>
                        <a:t>CVP deliveries- Agricultural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5836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>
                          <a:effectLst/>
                        </a:rPr>
                        <a:t>CVP deliveries- Municipal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5711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Reservoir water budgets- Hernandez, Paicines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1546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Reservoir releases-percolation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9955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CVP diversions to percolation ponds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555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Wastewater pond water budgets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4190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>
                          <a:effectLst/>
                        </a:rPr>
                        <a:t>Wastewater percolation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1928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>
                          <a:effectLst/>
                        </a:rPr>
                        <a:t>Recycled water use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9475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</a:pPr>
                      <a:r>
                        <a:rPr lang="en-US" sz="2200" u="none" strike="noStrike" dirty="0">
                          <a:effectLst/>
                        </a:rPr>
                        <a:t>Crop patterns- GIS acreage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9395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lvl="1" algn="l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strike="noStrike" dirty="0">
                          <a:effectLst/>
                        </a:rPr>
                        <a:t>Municipal water use by sector</a:t>
                      </a:r>
                    </a:p>
                    <a:p>
                      <a:pPr lvl="1" algn="l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44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49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9ED1-9BBE-41B3-B249-DF6A47EF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86" y="123965"/>
            <a:ext cx="10515600" cy="1325563"/>
          </a:xfrm>
        </p:spPr>
        <p:txBody>
          <a:bodyPr/>
          <a:lstStyle/>
          <a:p>
            <a:r>
              <a:rPr lang="en-US" b="1" dirty="0"/>
              <a:t>Measuring pumping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0D69-4BFE-4856-AC11-0A0A90AC9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469" y="12528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Objectives:</a:t>
            </a:r>
          </a:p>
          <a:p>
            <a:r>
              <a:rPr lang="en-US" dirty="0"/>
              <a:t>All extractions (except for </a:t>
            </a:r>
            <a:r>
              <a:rPr lang="en-US" i="1" dirty="0"/>
              <a:t>de minimis </a:t>
            </a:r>
            <a:r>
              <a:rPr lang="en-US" dirty="0"/>
              <a:t>domestic, &lt;2 AFY) required for annual reporting</a:t>
            </a:r>
          </a:p>
          <a:p>
            <a:pPr lvl="1"/>
            <a:r>
              <a:rPr lang="en-US" dirty="0"/>
              <a:t>General location and volume</a:t>
            </a:r>
          </a:p>
          <a:p>
            <a:pPr lvl="1"/>
            <a:r>
              <a:rPr lang="en-US" dirty="0"/>
              <a:t>Need to describe method and its accuracy</a:t>
            </a:r>
          </a:p>
          <a:p>
            <a:r>
              <a:rPr lang="en-US" dirty="0"/>
              <a:t>Agricultural pumping is major data gap affecting water budget analysis and numerical model</a:t>
            </a:r>
          </a:p>
          <a:p>
            <a:r>
              <a:rPr lang="en-US" dirty="0"/>
              <a:t>Pumping measurements can provide potential basis for accurate and equitable fees for the entire basin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415D-3AD9-4ED4-B89D-0649E35A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8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341120" y="594367"/>
            <a:ext cx="9326880" cy="914399"/>
          </a:xfrm>
          <a:prstGeom prst="rect">
            <a:avLst/>
          </a:prstGeom>
        </p:spPr>
        <p:txBody>
          <a:bodyPr vert="horz" lIns="109710" tIns="54854" rIns="109710" bIns="54854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/>
            <a:endParaRPr lang="en-US" sz="3360" kern="0" cap="al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1" y="432585"/>
            <a:ext cx="11048999" cy="914399"/>
          </a:xfrm>
          <a:prstGeom prst="rect">
            <a:avLst/>
          </a:prstGeom>
        </p:spPr>
        <p:txBody>
          <a:bodyPr vert="horz" lIns="109710" tIns="54854" rIns="109710" bIns="54854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for Measuring Agricultural Pumping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" y="1221481"/>
            <a:ext cx="11356898" cy="1818939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lvl="2"/>
            <a:r>
              <a:rPr lang="en-US" sz="2800" dirty="0"/>
              <a:t>A GSA may use any reasonable method to determine groundwater extraction</a:t>
            </a:r>
          </a:p>
          <a:p>
            <a:pPr marL="633413" lvl="2" indent="-404813">
              <a:buFont typeface="+mj-lt"/>
              <a:buAutoNum type="arabicPeriod"/>
            </a:pPr>
            <a:r>
              <a:rPr lang="en-US" sz="2600" dirty="0"/>
              <a:t>Land use acreage / water demand estimation currently used in Annual Reports</a:t>
            </a:r>
          </a:p>
          <a:p>
            <a:pPr marL="633413" lvl="2" indent="-404813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Power meter readings currently used in Zone 6</a:t>
            </a:r>
          </a:p>
          <a:p>
            <a:pPr marL="568325" lvl="2" indent="-333375">
              <a:buFont typeface="+mj-lt"/>
              <a:buAutoNum type="arabicPeriod"/>
            </a:pPr>
            <a:r>
              <a:rPr lang="en-US" sz="2600" dirty="0"/>
              <a:t>In-line meter with self-reporting / GSA checking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95C7F39-BC3F-47DD-A262-5754BDDA6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3" y="3104940"/>
            <a:ext cx="2414954" cy="3737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0DC87-B75A-4298-9EB9-52CC66B087D9}"/>
              </a:ext>
            </a:extLst>
          </p:cNvPr>
          <p:cNvSpPr txBox="1"/>
          <p:nvPr/>
        </p:nvSpPr>
        <p:spPr>
          <a:xfrm>
            <a:off x="3255820" y="3143529"/>
            <a:ext cx="533399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75" lvl="3" indent="-333375">
              <a:buFont typeface="+mj-lt"/>
              <a:buAutoNum type="arabicPeriod" startAt="4"/>
            </a:pPr>
            <a:r>
              <a:rPr lang="en-US" sz="2600" dirty="0"/>
              <a:t>Remote sensing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Utilizes satellite imagery, land use, field measurements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Mapped at field scale with high resolution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Monthly estimates of ET that accounts for crop age and multi-cropping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Can be calibrated to measured production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Being used in Central Valley by large water agencies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4AAE177-834E-4908-AE91-45B18E26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1" y="2250733"/>
            <a:ext cx="3547575" cy="46516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FEFAB6-819D-44DD-A859-F28C125DF1AD}"/>
              </a:ext>
            </a:extLst>
          </p:cNvPr>
          <p:cNvSpPr/>
          <p:nvPr/>
        </p:nvSpPr>
        <p:spPr>
          <a:xfrm>
            <a:off x="7982540" y="642541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0954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341120" y="594367"/>
            <a:ext cx="9326880" cy="914399"/>
          </a:xfrm>
          <a:prstGeom prst="rect">
            <a:avLst/>
          </a:prstGeom>
        </p:spPr>
        <p:txBody>
          <a:bodyPr vert="horz" lIns="109710" tIns="54854" rIns="109710" bIns="54854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/>
            <a:endParaRPr lang="en-US" sz="3360" kern="0" cap="all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1" y="432585"/>
            <a:ext cx="11048999" cy="914399"/>
          </a:xfrm>
          <a:prstGeom prst="rect">
            <a:avLst/>
          </a:prstGeom>
        </p:spPr>
        <p:txBody>
          <a:bodyPr vert="horz" lIns="109710" tIns="54854" rIns="109710" bIns="54854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for measuring non-de minimis pumping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119" y="1206312"/>
            <a:ext cx="9420665" cy="3921053"/>
          </a:xfrm>
          <a:prstGeom prst="rect">
            <a:avLst/>
          </a:prstGeom>
          <a:noFill/>
        </p:spPr>
        <p:txBody>
          <a:bodyPr wrap="square" lIns="109710" tIns="54854" rIns="109710" bIns="54854" rtlCol="0">
            <a:spAutoFit/>
          </a:bodyPr>
          <a:lstStyle/>
          <a:p>
            <a:pPr marL="0" lvl="2"/>
            <a:r>
              <a:rPr lang="en-US" sz="3000" dirty="0"/>
              <a:t>Considerations:</a:t>
            </a:r>
          </a:p>
          <a:p>
            <a:pPr marL="682625" lvl="2" indent="-450850">
              <a:buFont typeface="+mj-lt"/>
              <a:buAutoNum type="arabicPeriod"/>
              <a:tabLst>
                <a:tab pos="573088" algn="l"/>
              </a:tabLst>
            </a:pPr>
            <a:r>
              <a:rPr lang="en-US" sz="2800" dirty="0"/>
              <a:t>Accuracy and reliability relative to purpose</a:t>
            </a:r>
          </a:p>
          <a:p>
            <a:pPr marL="682625" lvl="2" indent="-450850">
              <a:buFont typeface="+mj-lt"/>
              <a:buAutoNum type="arabicPeriod"/>
              <a:tabLst>
                <a:tab pos="573088" algn="l"/>
              </a:tabLst>
            </a:pPr>
            <a:r>
              <a:rPr lang="en-US" sz="2800" dirty="0"/>
              <a:t>Costs and allocation of cost, GSA and well owner</a:t>
            </a:r>
          </a:p>
          <a:p>
            <a:pPr marL="682625" lvl="2" indent="-450850">
              <a:buFont typeface="+mj-lt"/>
              <a:buAutoNum type="arabicPeriod"/>
              <a:tabLst>
                <a:tab pos="573088" algn="l"/>
              </a:tabLst>
            </a:pPr>
            <a:r>
              <a:rPr lang="en-US" sz="2800" dirty="0"/>
              <a:t>Feasibility of implementation, timing to implement</a:t>
            </a:r>
          </a:p>
          <a:p>
            <a:pPr marL="682625" lvl="2" indent="-450850">
              <a:buFont typeface="+mj-lt"/>
              <a:buAutoNum type="arabicPeriod"/>
              <a:tabLst>
                <a:tab pos="573088" algn="l"/>
              </a:tabLst>
            </a:pPr>
            <a:r>
              <a:rPr lang="en-US" sz="2800" dirty="0"/>
              <a:t>Ease of ongoing data collection, maintenance</a:t>
            </a:r>
          </a:p>
          <a:p>
            <a:pPr marL="682625" lvl="2" indent="-450850">
              <a:buFont typeface="+mj-lt"/>
              <a:buAutoNum type="arabicPeriod"/>
              <a:tabLst>
                <a:tab pos="573088" algn="l"/>
              </a:tabLst>
            </a:pPr>
            <a:r>
              <a:rPr lang="en-US" sz="2800" dirty="0"/>
              <a:t>Well owner acceptability and cooperation </a:t>
            </a:r>
          </a:p>
          <a:p>
            <a:pPr marL="682625" lvl="2" indent="-450850">
              <a:buFont typeface="+mj-lt"/>
              <a:buAutoNum type="arabicPeriod"/>
              <a:tabLst>
                <a:tab pos="573088" algn="l"/>
              </a:tabLst>
            </a:pPr>
            <a:r>
              <a:rPr lang="en-US" sz="2800" dirty="0"/>
              <a:t>Other benefits? Other costs? </a:t>
            </a:r>
          </a:p>
          <a:p>
            <a:pPr marL="0" lvl="2"/>
            <a:endParaRPr lang="en-US" sz="2800" dirty="0"/>
          </a:p>
          <a:p>
            <a:pPr marL="0" lvl="2"/>
            <a:endParaRPr lang="en-US" sz="216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D29D9-A9FA-4D6C-B81D-3D799053E2C4}"/>
              </a:ext>
            </a:extLst>
          </p:cNvPr>
          <p:cNvSpPr/>
          <p:nvPr/>
        </p:nvSpPr>
        <p:spPr>
          <a:xfrm>
            <a:off x="11321641" y="63986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6282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9ED1-9BBE-41B3-B249-DF6A47EF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36525"/>
            <a:ext cx="10515600" cy="1325563"/>
          </a:xfrm>
        </p:spPr>
        <p:txBody>
          <a:bodyPr/>
          <a:lstStyle/>
          <a:p>
            <a:r>
              <a:rPr lang="en-US" b="1" dirty="0"/>
              <a:t>Some initial considerations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8895A1-63A9-485A-9882-9FEF7EA68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30036"/>
              </p:ext>
            </p:extLst>
          </p:nvPr>
        </p:nvGraphicFramePr>
        <p:xfrm>
          <a:off x="789710" y="1074429"/>
          <a:ext cx="10745066" cy="484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304">
                  <a:extLst>
                    <a:ext uri="{9D8B030D-6E8A-4147-A177-3AD203B41FA5}">
                      <a16:colId xmlns:a16="http://schemas.microsoft.com/office/drawing/2014/main" val="3579716380"/>
                    </a:ext>
                  </a:extLst>
                </a:gridCol>
                <a:gridCol w="4097534">
                  <a:extLst>
                    <a:ext uri="{9D8B030D-6E8A-4147-A177-3AD203B41FA5}">
                      <a16:colId xmlns:a16="http://schemas.microsoft.com/office/drawing/2014/main" val="1587353049"/>
                    </a:ext>
                  </a:extLst>
                </a:gridCol>
                <a:gridCol w="3416228">
                  <a:extLst>
                    <a:ext uri="{9D8B030D-6E8A-4147-A177-3AD203B41FA5}">
                      <a16:colId xmlns:a16="http://schemas.microsoft.com/office/drawing/2014/main" val="3944865917"/>
                    </a:ext>
                  </a:extLst>
                </a:gridCol>
              </a:tblGrid>
              <a:tr h="366061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943510"/>
                  </a:ext>
                </a:extLst>
              </a:tr>
              <a:tr h="723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Historical/current estimation based on land use/crop acreage x water use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Historical method, 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Relatively inaccurate</a:t>
                      </a:r>
                    </a:p>
                    <a:p>
                      <a:r>
                        <a:rPr lang="en-US" dirty="0"/>
                        <a:t>Requires SBCWD staff time, access to power 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15166"/>
                  </a:ext>
                </a:extLst>
              </a:tr>
              <a:tr h="637692">
                <a:tc>
                  <a:txBody>
                    <a:bodyPr/>
                    <a:lstStyle/>
                    <a:p>
                      <a:r>
                        <a:rPr lang="en-US" dirty="0"/>
                        <a:t>Historical/current Zone 6, hours of pumping x avg discharge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Method in 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Minimal well owner obligations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Relatively inaccurate</a:t>
                      </a:r>
                    </a:p>
                    <a:p>
                      <a:r>
                        <a:rPr lang="en-US" dirty="0"/>
                        <a:t>SBCWD staff/consultant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14693"/>
                  </a:ext>
                </a:extLst>
              </a:tr>
              <a:tr h="426847">
                <a:tc>
                  <a:txBody>
                    <a:bodyPr/>
                    <a:lstStyle/>
                    <a:p>
                      <a:r>
                        <a:rPr lang="en-US" dirty="0"/>
                        <a:t>In-line metering</a:t>
                      </a:r>
                    </a:p>
                    <a:p>
                      <a:r>
                        <a:rPr lang="en-US" dirty="0"/>
                        <a:t>SBCWD-approved meters, vendors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Relatively accurate with regular checking/maintenance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Understood by well owners</a:t>
                      </a:r>
                    </a:p>
                    <a:p>
                      <a:r>
                        <a:rPr lang="en-US" dirty="0"/>
                        <a:t>Growers have direct access to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not be readily accepted by owners, slow implementation.</a:t>
                      </a:r>
                    </a:p>
                    <a:p>
                      <a:r>
                        <a:rPr lang="en-US" dirty="0"/>
                        <a:t>Requires well access, installation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Meter cost-well owner?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SBCWD staff time, access to 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24989"/>
                  </a:ext>
                </a:extLst>
              </a:tr>
              <a:tr h="998093">
                <a:tc>
                  <a:txBody>
                    <a:bodyPr/>
                    <a:lstStyle/>
                    <a:p>
                      <a:r>
                        <a:rPr lang="en-US" dirty="0"/>
                        <a:t>Satellite land use mapping and measurement of 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Minimal SBCWD field staff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Minimal need to access private property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Frequent information on crop type and water demand field by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technology means need to inform/engage landowners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Potential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480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415D-3AD9-4ED4-B89D-0649E35A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4984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18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6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2538-13AE-42C0-8B5D-654F2570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31" y="-102056"/>
            <a:ext cx="8154232" cy="1325563"/>
          </a:xfrm>
        </p:spPr>
        <p:txBody>
          <a:bodyPr/>
          <a:lstStyle/>
          <a:p>
            <a:r>
              <a:rPr lang="en-US" b="1" dirty="0"/>
              <a:t>Summary of Data Gaps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C4A518-A9CC-411F-9907-A4AF7FEB8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38102"/>
              </p:ext>
            </p:extLst>
          </p:nvPr>
        </p:nvGraphicFramePr>
        <p:xfrm>
          <a:off x="0" y="785692"/>
          <a:ext cx="12192001" cy="627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534">
                  <a:extLst>
                    <a:ext uri="{9D8B030D-6E8A-4147-A177-3AD203B41FA5}">
                      <a16:colId xmlns:a16="http://schemas.microsoft.com/office/drawing/2014/main" val="2463008288"/>
                    </a:ext>
                  </a:extLst>
                </a:gridCol>
                <a:gridCol w="727207">
                  <a:extLst>
                    <a:ext uri="{9D8B030D-6E8A-4147-A177-3AD203B41FA5}">
                      <a16:colId xmlns:a16="http://schemas.microsoft.com/office/drawing/2014/main" val="3406879429"/>
                    </a:ext>
                  </a:extLst>
                </a:gridCol>
                <a:gridCol w="676574">
                  <a:extLst>
                    <a:ext uri="{9D8B030D-6E8A-4147-A177-3AD203B41FA5}">
                      <a16:colId xmlns:a16="http://schemas.microsoft.com/office/drawing/2014/main" val="3138352507"/>
                    </a:ext>
                  </a:extLst>
                </a:gridCol>
                <a:gridCol w="663995">
                  <a:extLst>
                    <a:ext uri="{9D8B030D-6E8A-4147-A177-3AD203B41FA5}">
                      <a16:colId xmlns:a16="http://schemas.microsoft.com/office/drawing/2014/main" val="1497361387"/>
                    </a:ext>
                  </a:extLst>
                </a:gridCol>
                <a:gridCol w="4594830">
                  <a:extLst>
                    <a:ext uri="{9D8B030D-6E8A-4147-A177-3AD203B41FA5}">
                      <a16:colId xmlns:a16="http://schemas.microsoft.com/office/drawing/2014/main" val="1693360242"/>
                    </a:ext>
                  </a:extLst>
                </a:gridCol>
                <a:gridCol w="4062861">
                  <a:extLst>
                    <a:ext uri="{9D8B030D-6E8A-4147-A177-3AD203B41FA5}">
                      <a16:colId xmlns:a16="http://schemas.microsoft.com/office/drawing/2014/main" val="2836264423"/>
                    </a:ext>
                  </a:extLst>
                </a:gridCol>
              </a:tblGrid>
              <a:tr h="1452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73025" marR="730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Insufficient Sites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Unreliable Sites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Access Issues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Location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Local Issues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extLst>
                  <a:ext uri="{0D108BD9-81ED-4DB2-BD59-A6C34878D82A}">
                    <a16:rowId xmlns:a16="http://schemas.microsoft.com/office/drawing/2014/main" val="1358026964"/>
                  </a:ext>
                </a:extLst>
              </a:tr>
              <a:tr h="14673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Levels and Quality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Network focused on Zone 6.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Reliance on private production wells.  Insufficient dedicated monitoring wells. Insufficient data exist on vertical gradients.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 of production wells; some lack well construction information,  unique ID, reference point, and/or access issues.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Need additional quality analytes.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Need basin-wide funding.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extLst>
                  <a:ext uri="{0D108BD9-81ED-4DB2-BD59-A6C34878D82A}">
                    <a16:rowId xmlns:a16="http://schemas.microsoft.com/office/drawing/2014/main" val="90265912"/>
                  </a:ext>
                </a:extLst>
              </a:tr>
              <a:tr h="607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Stream flow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Only five active gages; gage lacking on Upper Tres Pinos Creek.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 cost of installing, maintaining gages.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extLst>
                  <a:ext uri="{0D108BD9-81ED-4DB2-BD59-A6C34878D82A}">
                    <a16:rowId xmlns:a16="http://schemas.microsoft.com/office/drawing/2014/main" val="2364595549"/>
                  </a:ext>
                </a:extLst>
              </a:tr>
              <a:tr h="952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Ground water extraction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power metering method is limited to Zone 6; need for consistent accurate method for entire basin.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Need for basin-wide funding and implementation of single, consistent method.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extLst>
                  <a:ext uri="{0D108BD9-81ED-4DB2-BD59-A6C34878D82A}">
                    <a16:rowId xmlns:a16="http://schemas.microsoft.com/office/drawing/2014/main" val="2413222809"/>
                  </a:ext>
                </a:extLst>
              </a:tr>
              <a:tr h="904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Shallow levels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Shallow groundwater monitoring wells lacking along stream reaches with potential surface water-groundwater connection.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See levels and </a:t>
                      </a:r>
                      <a:r>
                        <a:rPr lang="en-US" sz="2000">
                          <a:effectLst/>
                        </a:rPr>
                        <a:t>quality above.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extLst>
                  <a:ext uri="{0D108BD9-81ED-4DB2-BD59-A6C34878D82A}">
                    <a16:rowId xmlns:a16="http://schemas.microsoft.com/office/drawing/2014/main" val="2157601254"/>
                  </a:ext>
                </a:extLst>
              </a:tr>
              <a:tr h="207585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7" marR="5647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903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8D964-53B3-432F-A667-6A4495AE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8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612-735B-4A60-9758-002C9214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77" y="241573"/>
            <a:ext cx="11080705" cy="132556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A95-F034-42D0-9155-E303F85E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5" y="1567136"/>
            <a:ext cx="10041170" cy="2863963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Roll call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GSP overview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Monitoring network and reporting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Description of monitoring network and data gaps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Measuring agricultural pumping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Summary of data gaps and next steps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Upcoming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A17F-A7D2-4CF0-B29D-3B31697A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1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0349-F9CB-461B-B4C6-858606C5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4" y="139097"/>
            <a:ext cx="10515600" cy="1325563"/>
          </a:xfrm>
        </p:spPr>
        <p:txBody>
          <a:bodyPr/>
          <a:lstStyle/>
          <a:p>
            <a:r>
              <a:rPr lang="en-US" b="1" dirty="0"/>
              <a:t>Steps to Fill Data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E830-57F1-4385-8880-B6427FC9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561"/>
            <a:ext cx="10888226" cy="4112951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Implement basin-wide funding mechanism for monitoring throughout MAs</a:t>
            </a:r>
          </a:p>
          <a:p>
            <a:pPr marL="1027113" lvl="1"/>
            <a:r>
              <a:rPr lang="en-US" dirty="0"/>
              <a:t>Parcel-based in short term</a:t>
            </a:r>
          </a:p>
          <a:p>
            <a:pPr marL="1027113" lvl="1"/>
            <a:r>
              <a:rPr lang="en-US" dirty="0"/>
              <a:t>Groundwater extraction in long term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Improve the well inventory as part of the data management system (DMS) </a:t>
            </a:r>
          </a:p>
          <a:p>
            <a:pPr marL="1027113" lvl="1"/>
            <a:r>
              <a:rPr lang="en-US" dirty="0"/>
              <a:t>Implement unique well identification program</a:t>
            </a:r>
          </a:p>
          <a:p>
            <a:pPr marL="1027113" lvl="1"/>
            <a:r>
              <a:rPr lang="en-US" dirty="0"/>
              <a:t>Document well information in a GIS-linked database</a:t>
            </a:r>
          </a:p>
          <a:p>
            <a:pPr marL="1027113" lvl="1"/>
            <a:r>
              <a:rPr lang="en-US" dirty="0"/>
              <a:t>Cross-reference monitoring sites in DMS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Enhance water quality sampling program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Evaluate monitoring network and programs (levels and quality) as ongoing, adaptive effort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Evaluate and implement accurate method to measure non-de minimis extraction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CD3E5-3303-4616-A6D3-76F3712D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20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2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1BE7-B4EF-46C6-B9CE-4014DDBD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40" y="125285"/>
            <a:ext cx="10515600" cy="1325563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6618-C604-492B-AB0A-97A4470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52" y="1229198"/>
            <a:ext cx="9913935" cy="45730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Administrative Draft Section 7 is for your information: review and commentary is not required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200" b="1" dirty="0"/>
              <a:t>Topics for Next TAC meeting</a:t>
            </a:r>
          </a:p>
          <a:p>
            <a:pPr marL="2105025" lvl="1"/>
            <a:r>
              <a:rPr lang="en-US" sz="3200" dirty="0"/>
              <a:t>Projects and Management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36F5D-A8F7-46AB-9A89-C76C2B73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21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1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D7-084B-4E58-AA72-CC756B64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45" y="150285"/>
            <a:ext cx="10515600" cy="1325563"/>
          </a:xfrm>
        </p:spPr>
        <p:txBody>
          <a:bodyPr/>
          <a:lstStyle/>
          <a:p>
            <a:r>
              <a:rPr lang="en-US" b="1" dirty="0"/>
              <a:t>Stay tuned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710C-9B6C-41CD-9C84-BAE8BF18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15543"/>
              </p:ext>
            </p:extLst>
          </p:nvPr>
        </p:nvGraphicFramePr>
        <p:xfrm>
          <a:off x="1395245" y="1401352"/>
          <a:ext cx="10310865" cy="2595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0390">
                  <a:extLst>
                    <a:ext uri="{9D8B030D-6E8A-4147-A177-3AD203B41FA5}">
                      <a16:colId xmlns:a16="http://schemas.microsoft.com/office/drawing/2014/main" val="1221749403"/>
                    </a:ext>
                  </a:extLst>
                </a:gridCol>
                <a:gridCol w="4300475">
                  <a:extLst>
                    <a:ext uri="{9D8B030D-6E8A-4147-A177-3AD203B41FA5}">
                      <a16:colId xmlns:a16="http://schemas.microsoft.com/office/drawing/2014/main" val="3996839190"/>
                    </a:ext>
                  </a:extLst>
                </a:gridCol>
              </a:tblGrid>
              <a:tr h="705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SBCWD Board of Director’s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October 28, 2020 5:00pm</a:t>
                      </a:r>
                      <a:r>
                        <a:rPr lang="en-US" sz="2800" dirty="0"/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367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Next TAC Meeting: Projects and Management 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November 4,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4828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Public Workshop No. 3 Management 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TBA December 2020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72852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5D4E6-8562-4005-809B-67AD8723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548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22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176" y="168731"/>
            <a:ext cx="4061061" cy="709874"/>
          </a:xfrm>
        </p:spPr>
        <p:txBody>
          <a:bodyPr>
            <a:normAutofit/>
          </a:bodyPr>
          <a:lstStyle/>
          <a:p>
            <a:r>
              <a:rPr lang="en-US" dirty="0"/>
              <a:t>GSP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88541" y="4856954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Compilation / Data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0738" y="3921038"/>
            <a:ext cx="2743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Hydrogeologic Conceptual Model / Groundwater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02427" y="3015767"/>
            <a:ext cx="27432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Areas / Water Budgets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7354" y="580005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Area / Institutional Setting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B2FEB-61B2-4981-8802-1FA6350EBE1D}"/>
              </a:ext>
            </a:extLst>
          </p:cNvPr>
          <p:cNvSpPr/>
          <p:nvPr/>
        </p:nvSpPr>
        <p:spPr>
          <a:xfrm>
            <a:off x="0" y="6042276"/>
            <a:ext cx="667809" cy="7557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28842-3F93-4275-98D7-33425CEA279C}"/>
              </a:ext>
            </a:extLst>
          </p:cNvPr>
          <p:cNvGrpSpPr/>
          <p:nvPr/>
        </p:nvGrpSpPr>
        <p:grpSpPr>
          <a:xfrm>
            <a:off x="0" y="11605"/>
            <a:ext cx="1874377" cy="6899385"/>
            <a:chOff x="9418585" y="-171275"/>
            <a:chExt cx="1874377" cy="68993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A36A7F-2029-40CA-A3CF-C604BE53C06A}"/>
                </a:ext>
              </a:extLst>
            </p:cNvPr>
            <p:cNvSpPr/>
            <p:nvPr/>
          </p:nvSpPr>
          <p:spPr>
            <a:xfrm>
              <a:off x="9418585" y="5086374"/>
              <a:ext cx="1866182" cy="16417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D004A-E98D-4A7E-BF1F-47F8DD19E717}"/>
                </a:ext>
              </a:extLst>
            </p:cNvPr>
            <p:cNvSpPr/>
            <p:nvPr/>
          </p:nvSpPr>
          <p:spPr>
            <a:xfrm>
              <a:off x="9426780" y="3246120"/>
              <a:ext cx="1866182" cy="184765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D05DC-75B9-455A-94A5-744924812611}"/>
                </a:ext>
              </a:extLst>
            </p:cNvPr>
            <p:cNvSpPr/>
            <p:nvPr/>
          </p:nvSpPr>
          <p:spPr>
            <a:xfrm>
              <a:off x="9424176" y="-171275"/>
              <a:ext cx="1866182" cy="159268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>
                      <a:alpha val="45000"/>
                    </a:schemeClr>
                  </a:solidFill>
                </a:rPr>
                <a:t>2021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1A7F89-F3B3-4D79-AE60-081EE1CE1AF2}"/>
                </a:ext>
              </a:extLst>
            </p:cNvPr>
            <p:cNvSpPr/>
            <p:nvPr/>
          </p:nvSpPr>
          <p:spPr>
            <a:xfrm>
              <a:off x="9426780" y="1421414"/>
              <a:ext cx="1866182" cy="18340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6AC82-D94D-47A8-BA6D-6CBFA9E79CF2}"/>
              </a:ext>
            </a:extLst>
          </p:cNvPr>
          <p:cNvSpPr/>
          <p:nvPr/>
        </p:nvSpPr>
        <p:spPr>
          <a:xfrm>
            <a:off x="1696496" y="0"/>
            <a:ext cx="410083" cy="6875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7101DE2-842B-48A1-9734-868EB8E3F04D}"/>
              </a:ext>
            </a:extLst>
          </p:cNvPr>
          <p:cNvSpPr/>
          <p:nvPr/>
        </p:nvSpPr>
        <p:spPr>
          <a:xfrm>
            <a:off x="1783054" y="577627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DD88022C-9E8C-4376-BA09-3805959C569F}"/>
              </a:ext>
            </a:extLst>
          </p:cNvPr>
          <p:cNvSpPr/>
          <p:nvPr/>
        </p:nvSpPr>
        <p:spPr>
          <a:xfrm>
            <a:off x="1765409" y="441999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E5C7BD8-C180-45FD-A34A-8AFBA92EB5DC}"/>
              </a:ext>
            </a:extLst>
          </p:cNvPr>
          <p:cNvSpPr/>
          <p:nvPr/>
        </p:nvSpPr>
        <p:spPr>
          <a:xfrm>
            <a:off x="1765409" y="393273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810E0FF-57A6-40F6-ADD0-4E49703422B3}"/>
              </a:ext>
            </a:extLst>
          </p:cNvPr>
          <p:cNvSpPr/>
          <p:nvPr/>
        </p:nvSpPr>
        <p:spPr>
          <a:xfrm>
            <a:off x="1772380" y="38381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9B70412-44EB-4348-B4B7-A2DDD2F663F2}"/>
              </a:ext>
            </a:extLst>
          </p:cNvPr>
          <p:cNvSpPr/>
          <p:nvPr/>
        </p:nvSpPr>
        <p:spPr>
          <a:xfrm>
            <a:off x="1783054" y="5359354"/>
            <a:ext cx="261254" cy="238991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7F4A577-C2B5-4F21-8BA6-D44818D86E81}"/>
              </a:ext>
            </a:extLst>
          </p:cNvPr>
          <p:cNvSpPr/>
          <p:nvPr/>
        </p:nvSpPr>
        <p:spPr>
          <a:xfrm>
            <a:off x="1759807" y="814953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0917BA6-240B-4FB5-BEF3-49DCC59BAB07}"/>
              </a:ext>
            </a:extLst>
          </p:cNvPr>
          <p:cNvSpPr/>
          <p:nvPr/>
        </p:nvSpPr>
        <p:spPr>
          <a:xfrm>
            <a:off x="1774923" y="150139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FB95CB5-2620-4A03-8BB0-7D1D584F6F7E}"/>
              </a:ext>
            </a:extLst>
          </p:cNvPr>
          <p:cNvSpPr/>
          <p:nvPr/>
        </p:nvSpPr>
        <p:spPr>
          <a:xfrm>
            <a:off x="1772380" y="114480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F28395D5-E37F-47F5-8302-AB6BDECAF6FB}"/>
              </a:ext>
            </a:extLst>
          </p:cNvPr>
          <p:cNvSpPr/>
          <p:nvPr/>
        </p:nvSpPr>
        <p:spPr>
          <a:xfrm>
            <a:off x="1770700" y="294858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8B397C4-90BB-4718-9A42-F38B8B613762}"/>
              </a:ext>
            </a:extLst>
          </p:cNvPr>
          <p:cNvSpPr/>
          <p:nvPr/>
        </p:nvSpPr>
        <p:spPr>
          <a:xfrm>
            <a:off x="1764854" y="3238403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C5CAA832-781E-4977-AB22-E553DBD87F5B}"/>
              </a:ext>
            </a:extLst>
          </p:cNvPr>
          <p:cNvSpPr/>
          <p:nvPr/>
        </p:nvSpPr>
        <p:spPr>
          <a:xfrm>
            <a:off x="1755473" y="353925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1054EBF-CEEE-4BB1-9223-4D7FA30FB804}"/>
              </a:ext>
            </a:extLst>
          </p:cNvPr>
          <p:cNvSpPr/>
          <p:nvPr/>
        </p:nvSpPr>
        <p:spPr>
          <a:xfrm>
            <a:off x="1747364" y="483543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A8A48EDC-B62F-4EF9-AF4B-8F676E393F76}"/>
              </a:ext>
            </a:extLst>
          </p:cNvPr>
          <p:cNvSpPr/>
          <p:nvPr/>
        </p:nvSpPr>
        <p:spPr>
          <a:xfrm>
            <a:off x="1772222" y="238419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E6FD610-5CA6-4C63-B317-A7F34583EC83}"/>
              </a:ext>
            </a:extLst>
          </p:cNvPr>
          <p:cNvSpPr/>
          <p:nvPr/>
        </p:nvSpPr>
        <p:spPr>
          <a:xfrm>
            <a:off x="1744990" y="1716787"/>
            <a:ext cx="304252" cy="3217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1445066E-8B8E-4970-A799-E56570ED1AF4}"/>
              </a:ext>
            </a:extLst>
          </p:cNvPr>
          <p:cNvSpPr/>
          <p:nvPr/>
        </p:nvSpPr>
        <p:spPr>
          <a:xfrm>
            <a:off x="1772222" y="262144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9F934-A937-4563-AEB1-643392552917}"/>
              </a:ext>
            </a:extLst>
          </p:cNvPr>
          <p:cNvSpPr txBox="1"/>
          <p:nvPr/>
        </p:nvSpPr>
        <p:spPr>
          <a:xfrm>
            <a:off x="2174938" y="1645711"/>
            <a:ext cx="523220" cy="18128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dirty="0"/>
              <a:t>TAC Meetings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367699-FBA8-4F7F-9A43-6CB4ED869B80}"/>
              </a:ext>
            </a:extLst>
          </p:cNvPr>
          <p:cNvSpPr txBox="1"/>
          <p:nvPr/>
        </p:nvSpPr>
        <p:spPr>
          <a:xfrm>
            <a:off x="8123572" y="1146071"/>
            <a:ext cx="30163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Round 3 Effort 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200" dirty="0"/>
              <a:t>DWR SGM funding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200" dirty="0"/>
              <a:t>Initiated in June 2020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200" dirty="0"/>
              <a:t>Concurrent with GSP</a:t>
            </a:r>
          </a:p>
          <a:p>
            <a:pPr marL="342900" indent="-230188">
              <a:buFont typeface="Arial" panose="020B0604020202020204" pitchFamily="34" charset="0"/>
              <a:buChar char="•"/>
            </a:pPr>
            <a:r>
              <a:rPr lang="en-US" sz="2200" dirty="0"/>
              <a:t>Two main tasks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2AD5E79-6CE4-403C-87D9-11FEBDCC90F4}"/>
              </a:ext>
            </a:extLst>
          </p:cNvPr>
          <p:cNvSpPr/>
          <p:nvPr/>
        </p:nvSpPr>
        <p:spPr>
          <a:xfrm>
            <a:off x="7308092" y="693336"/>
            <a:ext cx="4450282" cy="4241680"/>
          </a:xfrm>
          <a:prstGeom prst="flowChartConnector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40831" y="2073367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Criteria</a:t>
            </a: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42995BB-DD45-4981-910E-FEBFA9FAF752}"/>
              </a:ext>
            </a:extLst>
          </p:cNvPr>
          <p:cNvSpPr/>
          <p:nvPr/>
        </p:nvSpPr>
        <p:spPr>
          <a:xfrm>
            <a:off x="1791272" y="210639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3D8C7-C499-45C3-8BEA-1EFC2DC4DA4A}"/>
              </a:ext>
            </a:extLst>
          </p:cNvPr>
          <p:cNvSpPr txBox="1"/>
          <p:nvPr/>
        </p:nvSpPr>
        <p:spPr>
          <a:xfrm>
            <a:off x="7563851" y="3047491"/>
            <a:ext cx="4182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Install dedicated Monitoring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Evaluate feasibility of Managed Aquifer Recharge (MAR)</a:t>
            </a:r>
          </a:p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463116" y="1141725"/>
            <a:ext cx="2743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Actions /  Monitoring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05987" y="21562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bg1"/>
              </a:solidFill>
            </a:endParaRPr>
          </a:p>
          <a:p>
            <a:pPr algn="ctr"/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 Development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F2CCF3-5704-405B-8DFE-C9690EFB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43" y="5098798"/>
            <a:ext cx="3998321" cy="709612"/>
          </a:xfrm>
          <a:prstGeom prst="rect">
            <a:avLst/>
          </a:prstGeom>
        </p:spPr>
      </p:pic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84314C5C-707F-4E1F-9CFE-40463CD1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971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AD3DCBF-921F-4CAC-AFD7-CC3F4F70CD58}" type="slidenum">
              <a:rPr lang="en-US" sz="1800" b="1">
                <a:solidFill>
                  <a:schemeClr val="bg1"/>
                </a:solidFill>
              </a:rPr>
              <a:pPr/>
              <a:t>3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86" y="113917"/>
            <a:ext cx="10515600" cy="1325563"/>
          </a:xfrm>
        </p:spPr>
        <p:txBody>
          <a:bodyPr/>
          <a:lstStyle/>
          <a:p>
            <a:r>
              <a:rPr lang="en-US" b="1" dirty="0"/>
              <a:t>Monitoring Network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41A1-190B-480E-90AB-493F4ABC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167" y="1456402"/>
            <a:ext cx="10515600" cy="3557725"/>
          </a:xfrm>
        </p:spPr>
        <p:txBody>
          <a:bodyPr/>
          <a:lstStyle/>
          <a:p>
            <a:pPr lvl="0"/>
            <a:r>
              <a:rPr lang="en-US" dirty="0"/>
              <a:t>Build on the existing monitoring and available data</a:t>
            </a:r>
          </a:p>
          <a:p>
            <a:pPr lvl="0"/>
            <a:r>
              <a:rPr lang="en-US" dirty="0"/>
              <a:t>Expand to better represent all Management Areas</a:t>
            </a:r>
          </a:p>
          <a:p>
            <a:r>
              <a:rPr lang="en-US" dirty="0"/>
              <a:t>Provide better data to guide management</a:t>
            </a:r>
          </a:p>
          <a:p>
            <a:r>
              <a:rPr lang="en-US" dirty="0"/>
              <a:t>Monitor groundwater conditions relative to sustainability criteria</a:t>
            </a:r>
          </a:p>
          <a:p>
            <a:pPr lvl="0"/>
            <a:r>
              <a:rPr lang="en-US" dirty="0"/>
              <a:t>Identify and track potential impacts on groundwater users/uses </a:t>
            </a:r>
          </a:p>
          <a:p>
            <a:pPr lvl="0"/>
            <a:r>
              <a:rPr lang="en-US" dirty="0"/>
              <a:t>Better communicate the state of the basin.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165" y="6296060"/>
            <a:ext cx="2743200" cy="365125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032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8E7E-2549-44E0-89BA-EEFDEEBB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91" y="123973"/>
            <a:ext cx="10515600" cy="1325563"/>
          </a:xfrm>
        </p:spPr>
        <p:txBody>
          <a:bodyPr/>
          <a:lstStyle/>
          <a:p>
            <a:r>
              <a:rPr lang="en-US" b="1" dirty="0"/>
              <a:t>Annual Monitoring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792E5-957B-4155-956F-06EAA1E0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44"/>
            <a:ext cx="10767646" cy="4002407"/>
          </a:xfrm>
        </p:spPr>
        <p:txBody>
          <a:bodyPr/>
          <a:lstStyle/>
          <a:p>
            <a:r>
              <a:rPr lang="en-US" dirty="0"/>
              <a:t>SBCWD </a:t>
            </a:r>
            <a:r>
              <a:rPr lang="en-US" i="1" dirty="0"/>
              <a:t>Annual Groundwater Reports </a:t>
            </a:r>
            <a:r>
              <a:rPr lang="en-US" dirty="0"/>
              <a:t>have been prepared for decades</a:t>
            </a:r>
          </a:p>
          <a:p>
            <a:r>
              <a:rPr lang="en-US" dirty="0"/>
              <a:t>SGMA has specific requirements for annual reporting </a:t>
            </a:r>
          </a:p>
          <a:p>
            <a:pPr marL="803275" lvl="1"/>
            <a:r>
              <a:rPr lang="en-US" sz="2300" dirty="0"/>
              <a:t>Groundwater elevation contour maps and hydrographs</a:t>
            </a:r>
          </a:p>
          <a:p>
            <a:pPr marL="803275" lvl="1"/>
            <a:r>
              <a:rPr lang="en-US" sz="2300" dirty="0"/>
              <a:t>Groundwater extraction volume by use sector with map</a:t>
            </a:r>
          </a:p>
          <a:p>
            <a:pPr marL="803275" lvl="1"/>
            <a:r>
              <a:rPr lang="en-US" sz="2300" dirty="0"/>
              <a:t>Surface water supply for recharge or in-lieu use</a:t>
            </a:r>
          </a:p>
          <a:p>
            <a:pPr marL="803275" lvl="1"/>
            <a:r>
              <a:rPr lang="en-US" sz="2300" dirty="0"/>
              <a:t>Total water use by use sector and source</a:t>
            </a:r>
          </a:p>
          <a:p>
            <a:pPr marL="803275" lvl="1"/>
            <a:r>
              <a:rPr lang="en-US" sz="2300" dirty="0"/>
              <a:t>Change in groundwater in storage maps, graphs </a:t>
            </a:r>
          </a:p>
          <a:p>
            <a:pPr marL="803275" lvl="1"/>
            <a:r>
              <a:rPr lang="en-US" sz="2300" dirty="0"/>
              <a:t>Description of progress (where other sustainability criteria can be addressed)</a:t>
            </a:r>
          </a:p>
          <a:p>
            <a:r>
              <a:rPr lang="en-US" dirty="0"/>
              <a:t>Technical contents are similar.   Timing differs (January or April report).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CBCB5-CD9B-4ABC-B62B-F89A777A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369D-ABB3-451A-9575-2B1138B3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122" y="96190"/>
            <a:ext cx="10515600" cy="1325563"/>
          </a:xfrm>
        </p:spPr>
        <p:txBody>
          <a:bodyPr/>
          <a:lstStyle/>
          <a:p>
            <a:r>
              <a:rPr lang="en-US" b="1" dirty="0"/>
              <a:t>Five-Year GSP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CE31-0444-4895-BCC8-359CA7B3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495" y="1431184"/>
            <a:ext cx="10029382" cy="399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GSAs required to evaluate GSP every five years</a:t>
            </a:r>
          </a:p>
          <a:p>
            <a:r>
              <a:rPr lang="en-US" dirty="0"/>
              <a:t>Describe current conditions relative to sustainability criteria</a:t>
            </a:r>
          </a:p>
          <a:p>
            <a:r>
              <a:rPr lang="en-US" dirty="0"/>
              <a:t>Describe implementation and effects</a:t>
            </a:r>
          </a:p>
          <a:p>
            <a:r>
              <a:rPr lang="en-US" dirty="0"/>
              <a:t>Reconsider GSP elements (basin setting, criteria, MAs, etc.)</a:t>
            </a:r>
          </a:p>
          <a:p>
            <a:r>
              <a:rPr lang="en-US" dirty="0"/>
              <a:t>Evaluate basin setting for changes (e.g., water use)</a:t>
            </a:r>
          </a:p>
          <a:p>
            <a:r>
              <a:rPr lang="en-US" dirty="0"/>
              <a:t>Assess monitoring network, data gaps, new data, new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C4F7C-EBE2-4408-8E3F-617A448A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369D-ABB3-451A-9575-2B1138B3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59" y="96190"/>
            <a:ext cx="10515600" cy="1325563"/>
          </a:xfrm>
        </p:spPr>
        <p:txBody>
          <a:bodyPr/>
          <a:lstStyle/>
          <a:p>
            <a:r>
              <a:rPr lang="en-US" b="1" dirty="0"/>
              <a:t>Some Five-Year Updates are underway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CE31-0444-4895-BCC8-359CA7B3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585" y="1186269"/>
            <a:ext cx="10255179" cy="4304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Alternative GSP Plans submitted by January 2017</a:t>
            </a:r>
          </a:p>
          <a:p>
            <a:r>
              <a:rPr lang="en-US" dirty="0"/>
              <a:t>Five Year Updates are due by January 2022</a:t>
            </a:r>
          </a:p>
          <a:p>
            <a:r>
              <a:rPr lang="en-US" dirty="0"/>
              <a:t>Scopes include response to DWR comments and more, for example:</a:t>
            </a:r>
          </a:p>
          <a:p>
            <a:pPr marL="914400"/>
            <a:r>
              <a:rPr lang="en-US" dirty="0"/>
              <a:t>Hydrogeologic cross-sections</a:t>
            </a:r>
          </a:p>
          <a:p>
            <a:pPr marL="914400"/>
            <a:r>
              <a:rPr lang="en-US" dirty="0"/>
              <a:t>Evaluation of GDEs, salt and nutrient loading, etc.</a:t>
            </a:r>
          </a:p>
          <a:p>
            <a:pPr marL="914400"/>
            <a:r>
              <a:rPr lang="en-US" dirty="0"/>
              <a:t>Monitoring program improvements</a:t>
            </a:r>
          </a:p>
          <a:p>
            <a:pPr marL="914400"/>
            <a:r>
              <a:rPr lang="en-US" dirty="0"/>
              <a:t>Numerical model update and calibration</a:t>
            </a:r>
          </a:p>
          <a:p>
            <a:pPr marL="9144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C4F7C-EBE2-4408-8E3F-617A448A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0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07" y="134013"/>
            <a:ext cx="10515600" cy="1325563"/>
          </a:xfrm>
        </p:spPr>
        <p:txBody>
          <a:bodyPr/>
          <a:lstStyle/>
          <a:p>
            <a:r>
              <a:rPr lang="en-US" b="1" dirty="0"/>
              <a:t>Description of Monitoring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41A1-190B-480E-90AB-493F4ABC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850" y="1265490"/>
            <a:ext cx="10515600" cy="430129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400" dirty="0"/>
              <a:t>Organized for tracking Sustainability Criteria*</a:t>
            </a:r>
          </a:p>
          <a:p>
            <a:pPr marL="682625">
              <a:lnSpc>
                <a:spcPct val="100000"/>
              </a:lnSpc>
              <a:spcAft>
                <a:spcPts val="1200"/>
              </a:spcAft>
            </a:pPr>
            <a:r>
              <a:rPr lang="en-US" sz="3100" dirty="0"/>
              <a:t>Chronic lowering of groundwater levels</a:t>
            </a:r>
          </a:p>
          <a:p>
            <a:pPr marL="682625">
              <a:lnSpc>
                <a:spcPct val="100000"/>
              </a:lnSpc>
              <a:spcAft>
                <a:spcPts val="1200"/>
              </a:spcAft>
            </a:pPr>
            <a:r>
              <a:rPr lang="en-US" sz="3100" dirty="0"/>
              <a:t>Depletion of interconnected surface water</a:t>
            </a:r>
          </a:p>
          <a:p>
            <a:pPr marL="682625">
              <a:lnSpc>
                <a:spcPct val="100000"/>
              </a:lnSpc>
              <a:spcAft>
                <a:spcPts val="1200"/>
              </a:spcAft>
            </a:pPr>
            <a:r>
              <a:rPr lang="en-US" sz="3100" dirty="0"/>
              <a:t>Land subsidence</a:t>
            </a:r>
          </a:p>
          <a:p>
            <a:pPr marL="682625">
              <a:lnSpc>
                <a:spcPct val="100000"/>
              </a:lnSpc>
              <a:spcAft>
                <a:spcPts val="1200"/>
              </a:spcAft>
            </a:pPr>
            <a:r>
              <a:rPr lang="en-US" sz="3100" dirty="0"/>
              <a:t>Degraded water quality</a:t>
            </a:r>
          </a:p>
          <a:p>
            <a:pPr marL="682625">
              <a:lnSpc>
                <a:spcPct val="100000"/>
              </a:lnSpc>
              <a:spcAft>
                <a:spcPts val="1200"/>
              </a:spcAft>
            </a:pPr>
            <a:r>
              <a:rPr lang="en-US" sz="3100" dirty="0"/>
              <a:t>Reduction of groundwater in storage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062AF-471D-494F-A213-3EA5199B42E8}"/>
              </a:ext>
            </a:extLst>
          </p:cNvPr>
          <p:cNvSpPr txBox="1"/>
          <p:nvPr/>
        </p:nvSpPr>
        <p:spPr>
          <a:xfrm>
            <a:off x="7727182" y="5858189"/>
            <a:ext cx="362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seawater intrusion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C4528-5149-4C23-B6E7-633C8F9CC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3" y="1710035"/>
            <a:ext cx="584250" cy="585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7002D-E019-428D-9A75-A4AC9E1F9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9" y="4503582"/>
            <a:ext cx="583530" cy="592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69A965-A3DE-4E25-AECB-9CFC5F6C3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98" y="3809165"/>
            <a:ext cx="578099" cy="579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DDD79-6EC1-4857-827B-5E25E1E45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07" y="3084920"/>
            <a:ext cx="585782" cy="591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EB208-9D45-4F7A-B235-4565F9800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53" y="2392398"/>
            <a:ext cx="578644" cy="5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FE8-0237-4C43-AA2B-0E25C3AC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57" y="113918"/>
            <a:ext cx="10515600" cy="1325563"/>
          </a:xfrm>
        </p:spPr>
        <p:txBody>
          <a:bodyPr/>
          <a:lstStyle/>
          <a:p>
            <a:r>
              <a:rPr lang="en-US" b="1" dirty="0"/>
              <a:t>Groundwater Levels Monitoring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4A4274A-3343-4417-99B8-49129B4D9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410"/>
            <a:ext cx="8521002" cy="55135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E47D-9C0D-41E8-8B65-DA733A3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E8CDD-595C-42E2-81FA-5617AEF43D46}"/>
              </a:ext>
            </a:extLst>
          </p:cNvPr>
          <p:cNvSpPr txBox="1"/>
          <p:nvPr/>
        </p:nvSpPr>
        <p:spPr>
          <a:xfrm>
            <a:off x="8521002" y="1597688"/>
            <a:ext cx="3446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Planned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Track Key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New dedicated wells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Add coverage across all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Add complete well information and cross-reference in DMS (Data Management System)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Obtain more data on vertical gradients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0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Widescreen</PresentationFormat>
  <Paragraphs>276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Technical Advisory Committee</vt:lpstr>
      <vt:lpstr>Agenda</vt:lpstr>
      <vt:lpstr>GSP Overview</vt:lpstr>
      <vt:lpstr>Monitoring Network Objectives</vt:lpstr>
      <vt:lpstr>Annual Monitoring and Reporting</vt:lpstr>
      <vt:lpstr>Five-Year GSP Updates</vt:lpstr>
      <vt:lpstr>Some Five-Year Updates are underway</vt:lpstr>
      <vt:lpstr>Description of Monitoring Network</vt:lpstr>
      <vt:lpstr>Groundwater Levels Monitoring</vt:lpstr>
      <vt:lpstr>Interconnected Surface Water: Key Wells</vt:lpstr>
      <vt:lpstr>Hydrology Monitoring</vt:lpstr>
      <vt:lpstr>Land Subsidence Monitoring</vt:lpstr>
      <vt:lpstr>SBCWD Groundwater Quality Monitoring</vt:lpstr>
      <vt:lpstr>Change in groundwater storage</vt:lpstr>
      <vt:lpstr>Measuring pumping</vt:lpstr>
      <vt:lpstr>PowerPoint Presentation</vt:lpstr>
      <vt:lpstr>PowerPoint Presentation</vt:lpstr>
      <vt:lpstr>Some initial considerations  </vt:lpstr>
      <vt:lpstr>Summary of Data Gaps</vt:lpstr>
      <vt:lpstr>Steps to Fill Data Gaps</vt:lpstr>
      <vt:lpstr>Next Steps</vt:lpstr>
      <vt:lpstr>Stay tuned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2020-07-14T20:37:34Z</dcterms:created>
  <dcterms:modified xsi:type="dcterms:W3CDTF">2020-09-30T15:14:21Z</dcterms:modified>
</cp:coreProperties>
</file>