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16" r:id="rId4"/>
  </p:sldMasterIdLst>
  <p:notesMasterIdLst>
    <p:notesMasterId r:id="rId22"/>
  </p:notesMasterIdLst>
  <p:handoutMasterIdLst>
    <p:handoutMasterId r:id="rId23"/>
  </p:handoutMasterIdLst>
  <p:sldIdLst>
    <p:sldId id="256" r:id="rId5"/>
    <p:sldId id="683" r:id="rId6"/>
    <p:sldId id="258" r:id="rId7"/>
    <p:sldId id="673" r:id="rId8"/>
    <p:sldId id="305" r:id="rId9"/>
    <p:sldId id="280" r:id="rId10"/>
    <p:sldId id="680" r:id="rId11"/>
    <p:sldId id="308" r:id="rId12"/>
    <p:sldId id="674" r:id="rId13"/>
    <p:sldId id="292" r:id="rId14"/>
    <p:sldId id="684" r:id="rId15"/>
    <p:sldId id="687" r:id="rId16"/>
    <p:sldId id="681" r:id="rId17"/>
    <p:sldId id="686" r:id="rId18"/>
    <p:sldId id="295" r:id="rId19"/>
    <p:sldId id="286" r:id="rId20"/>
    <p:sldId id="284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D0EA"/>
    <a:srgbClr val="7AB7DF"/>
    <a:srgbClr val="7DBAE2"/>
    <a:srgbClr val="7CB9DF"/>
    <a:srgbClr val="83BFE3"/>
    <a:srgbClr val="9CD1F5"/>
    <a:srgbClr val="C4E1EE"/>
    <a:srgbClr val="A0CFE3"/>
    <a:srgbClr val="9FD4F4"/>
    <a:srgbClr val="A2C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4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76"/>
    </p:cViewPr>
  </p:sorterViewPr>
  <p:notesViewPr>
    <p:cSldViewPr snapToGrid="0">
      <p:cViewPr varScale="1">
        <p:scale>
          <a:sx n="69" d="100"/>
          <a:sy n="69" d="100"/>
        </p:scale>
        <p:origin x="2813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98581074682963"/>
          <c:y val="7.5011457710617249E-2"/>
          <c:w val="0.85781164640497642"/>
          <c:h val="0.8318089296571413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storage!$A$17</c:f>
              <c:strCache>
                <c:ptCount val="1"/>
                <c:pt idx="0">
                  <c:v> San Juan 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cat>
            <c:numRef>
              <c:f>storage!$B$16:$P$16</c:f>
              <c:numCache>
                <c:formatCode>0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storage!$B$17:$P$17</c:f>
              <c:numCache>
                <c:formatCode>#,##0_);\(#,##0\)</c:formatCode>
                <c:ptCount val="15"/>
                <c:pt idx="0">
                  <c:v>509.75344432575002</c:v>
                </c:pt>
                <c:pt idx="1">
                  <c:v>-2625.9293131110007</c:v>
                </c:pt>
                <c:pt idx="2">
                  <c:v>168.39951596610001</c:v>
                </c:pt>
                <c:pt idx="3">
                  <c:v>-437.26080803910003</c:v>
                </c:pt>
                <c:pt idx="4">
                  <c:v>-811.41852550950011</c:v>
                </c:pt>
                <c:pt idx="5">
                  <c:v>-522.93941025300001</c:v>
                </c:pt>
                <c:pt idx="6">
                  <c:v>0</c:v>
                </c:pt>
                <c:pt idx="7">
                  <c:v>-6238.5766529400007</c:v>
                </c:pt>
                <c:pt idx="8">
                  <c:v>-4652.8485645645005</c:v>
                </c:pt>
                <c:pt idx="9">
                  <c:v>-5530.3997537070009</c:v>
                </c:pt>
                <c:pt idx="10">
                  <c:v>-2086.0753622055004</c:v>
                </c:pt>
                <c:pt idx="11">
                  <c:v>8531.423274412502</c:v>
                </c:pt>
                <c:pt idx="12">
                  <c:v>2076.8755379834997</c:v>
                </c:pt>
                <c:pt idx="13" formatCode="#,##0.0_);\(#,##0.0\)">
                  <c:v>-1016</c:v>
                </c:pt>
                <c:pt idx="14" formatCode="#,##0.0_);\(#,##0.0\)">
                  <c:v>-3383.3108715960002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0-4F48-BCE4-3EC96ACB0B51}"/>
            </c:ext>
          </c:extLst>
        </c:ser>
        <c:ser>
          <c:idx val="2"/>
          <c:order val="1"/>
          <c:tx>
            <c:strRef>
              <c:f>storage!$A$18</c:f>
              <c:strCache>
                <c:ptCount val="1"/>
                <c:pt idx="0">
                  <c:v> Hollister West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storage!$B$16:$P$16</c:f>
              <c:numCache>
                <c:formatCode>0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storage!$B$18:$P$18</c:f>
              <c:numCache>
                <c:formatCode>#,##0_);\(#,##0\)</c:formatCode>
                <c:ptCount val="15"/>
                <c:pt idx="0">
                  <c:v>946.85073620110006</c:v>
                </c:pt>
                <c:pt idx="1">
                  <c:v>-510.41689605602505</c:v>
                </c:pt>
                <c:pt idx="2">
                  <c:v>1000.7657195455</c:v>
                </c:pt>
                <c:pt idx="3">
                  <c:v>-431.1087130476501</c:v>
                </c:pt>
                <c:pt idx="4">
                  <c:v>-476.63048777317499</c:v>
                </c:pt>
                <c:pt idx="5">
                  <c:v>-198.39040371727501</c:v>
                </c:pt>
                <c:pt idx="6">
                  <c:v>640.20110059300009</c:v>
                </c:pt>
                <c:pt idx="7">
                  <c:v>-1729.6444195225749</c:v>
                </c:pt>
                <c:pt idx="8">
                  <c:v>-5266.9330751217249</c:v>
                </c:pt>
                <c:pt idx="9">
                  <c:v>-1090.4037960377</c:v>
                </c:pt>
                <c:pt idx="10">
                  <c:v>281.86509104382498</c:v>
                </c:pt>
                <c:pt idx="11">
                  <c:v>2083.8248152026749</c:v>
                </c:pt>
                <c:pt idx="12">
                  <c:v>2877.94456558815</c:v>
                </c:pt>
                <c:pt idx="13" formatCode="#,##0.0_);\(#,##0.0\)">
                  <c:v>1962</c:v>
                </c:pt>
                <c:pt idx="14" formatCode="#,##0.0_);\(#,##0.0\)">
                  <c:v>683.96769793857493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A0-4F48-BCE4-3EC96ACB0B51}"/>
            </c:ext>
          </c:extLst>
        </c:ser>
        <c:ser>
          <c:idx val="3"/>
          <c:order val="2"/>
          <c:tx>
            <c:strRef>
              <c:f>storage!$A$19</c:f>
              <c:strCache>
                <c:ptCount val="1"/>
                <c:pt idx="0">
                  <c:v> Tres Pinos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storage!$B$16:$P$16</c:f>
              <c:numCache>
                <c:formatCode>0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storage!$B$19:$P$19</c:f>
              <c:numCache>
                <c:formatCode>#,##0_);\(#,##0\)</c:formatCode>
                <c:ptCount val="15"/>
                <c:pt idx="0">
                  <c:v>583.51183942904004</c:v>
                </c:pt>
                <c:pt idx="1">
                  <c:v>-553.39765561152012</c:v>
                </c:pt>
                <c:pt idx="2">
                  <c:v>169.46916011656003</c:v>
                </c:pt>
                <c:pt idx="3">
                  <c:v>1912.7382142368799</c:v>
                </c:pt>
                <c:pt idx="4">
                  <c:v>-2485.1801253418403</c:v>
                </c:pt>
                <c:pt idx="5">
                  <c:v>228.22651471623999</c:v>
                </c:pt>
                <c:pt idx="6">
                  <c:v>601.27740514616005</c:v>
                </c:pt>
                <c:pt idx="7">
                  <c:v>-585.71765017400003</c:v>
                </c:pt>
                <c:pt idx="8">
                  <c:v>-1573.5175521185602</c:v>
                </c:pt>
                <c:pt idx="9">
                  <c:v>-1579.2551172568001</c:v>
                </c:pt>
                <c:pt idx="10">
                  <c:v>-1426.6142423062402</c:v>
                </c:pt>
                <c:pt idx="11">
                  <c:v>1034.4744414738402</c:v>
                </c:pt>
                <c:pt idx="12">
                  <c:v>215.69762309416001</c:v>
                </c:pt>
                <c:pt idx="13" formatCode="#,##0.0_);\(#,##0.0\)">
                  <c:v>3552</c:v>
                </c:pt>
                <c:pt idx="14" formatCode="#,##0.0_);\(#,##0.0\)">
                  <c:v>-1802.8292520052801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A0-4F48-BCE4-3EC96ACB0B51}"/>
            </c:ext>
          </c:extLst>
        </c:ser>
        <c:ser>
          <c:idx val="4"/>
          <c:order val="3"/>
          <c:tx>
            <c:strRef>
              <c:f>storage!$A$20</c:f>
              <c:strCache>
                <c:ptCount val="1"/>
                <c:pt idx="0">
                  <c:v> Pacheco 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storage!$B$16:$P$16</c:f>
              <c:numCache>
                <c:formatCode>0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storage!$B$20:$P$20</c:f>
              <c:numCache>
                <c:formatCode>#,##0_);\(#,##0\)</c:formatCode>
                <c:ptCount val="15"/>
                <c:pt idx="0">
                  <c:v>391.02320426349604</c:v>
                </c:pt>
                <c:pt idx="1">
                  <c:v>-891.96739010769602</c:v>
                </c:pt>
                <c:pt idx="2">
                  <c:v>-275.02516998338399</c:v>
                </c:pt>
                <c:pt idx="3">
                  <c:v>1638.8513672876641</c:v>
                </c:pt>
                <c:pt idx="4">
                  <c:v>-1334.9783015096398</c:v>
                </c:pt>
                <c:pt idx="5">
                  <c:v>389.31976039219199</c:v>
                </c:pt>
                <c:pt idx="6">
                  <c:v>-882.22857028343992</c:v>
                </c:pt>
                <c:pt idx="7">
                  <c:v>-596.77499014718387</c:v>
                </c:pt>
                <c:pt idx="8">
                  <c:v>-1489.9589235920159</c:v>
                </c:pt>
                <c:pt idx="9">
                  <c:v>387.77430128083199</c:v>
                </c:pt>
                <c:pt idx="10">
                  <c:v>603.658149464232</c:v>
                </c:pt>
                <c:pt idx="11">
                  <c:v>1735.8695858555279</c:v>
                </c:pt>
                <c:pt idx="12">
                  <c:v>-488.41807791844798</c:v>
                </c:pt>
                <c:pt idx="13" formatCode="#,##0.0_);\(#,##0.0\)">
                  <c:v>362</c:v>
                </c:pt>
                <c:pt idx="14" formatCode="#,##0.0_);\(#,##0.0\)">
                  <c:v>-654.14752994851199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A0-4F48-BCE4-3EC96ACB0B51}"/>
            </c:ext>
          </c:extLst>
        </c:ser>
        <c:ser>
          <c:idx val="5"/>
          <c:order val="4"/>
          <c:tx>
            <c:strRef>
              <c:f>storage!$A$21</c:f>
              <c:strCache>
                <c:ptCount val="1"/>
                <c:pt idx="0">
                  <c:v> Northern Hollister East 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storage!$B$16:$P$16</c:f>
              <c:numCache>
                <c:formatCode>0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storage!$B$21:$P$21</c:f>
              <c:numCache>
                <c:formatCode>#,##0_);\(#,##0\)</c:formatCode>
                <c:ptCount val="15"/>
                <c:pt idx="0">
                  <c:v>1167.4196200153499</c:v>
                </c:pt>
                <c:pt idx="1">
                  <c:v>-2086.5926585907</c:v>
                </c:pt>
                <c:pt idx="2">
                  <c:v>-1349.9933761625998</c:v>
                </c:pt>
                <c:pt idx="3">
                  <c:v>3252.5142720525</c:v>
                </c:pt>
                <c:pt idx="4">
                  <c:v>-2797.7319203690995</c:v>
                </c:pt>
                <c:pt idx="5">
                  <c:v>870.35815649639994</c:v>
                </c:pt>
                <c:pt idx="6">
                  <c:v>-756.83246874104998</c:v>
                </c:pt>
                <c:pt idx="7">
                  <c:v>528.00836131484994</c:v>
                </c:pt>
                <c:pt idx="8">
                  <c:v>-2918.2465956871497</c:v>
                </c:pt>
                <c:pt idx="9">
                  <c:v>242.42285255955002</c:v>
                </c:pt>
                <c:pt idx="10">
                  <c:v>-473.77398452279999</c:v>
                </c:pt>
                <c:pt idx="11">
                  <c:v>1867.1258829209999</c:v>
                </c:pt>
                <c:pt idx="12">
                  <c:v>818.44468007834996</c:v>
                </c:pt>
                <c:pt idx="13" formatCode="#,##0.0_);\(#,##0.0\)">
                  <c:v>203</c:v>
                </c:pt>
                <c:pt idx="14" formatCode="#,##0.0_);\(#,##0.0\)">
                  <c:v>-515.65758098205004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A0-4F48-BCE4-3EC96ACB0B51}"/>
            </c:ext>
          </c:extLst>
        </c:ser>
        <c:ser>
          <c:idx val="6"/>
          <c:order val="5"/>
          <c:tx>
            <c:strRef>
              <c:f>storage!$A$22</c:f>
              <c:strCache>
                <c:ptCount val="1"/>
                <c:pt idx="0">
                  <c:v> Southern Hollister East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storage!$B$16:$P$16</c:f>
              <c:numCache>
                <c:formatCode>0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storage!$B$22:$P$22</c:f>
              <c:numCache>
                <c:formatCode>#,##0_);\(#,##0\)</c:formatCode>
                <c:ptCount val="15"/>
                <c:pt idx="0">
                  <c:v>505.737599223708</c:v>
                </c:pt>
                <c:pt idx="1">
                  <c:v>-227.23249956832498</c:v>
                </c:pt>
                <c:pt idx="2">
                  <c:v>846.07381507616992</c:v>
                </c:pt>
                <c:pt idx="3">
                  <c:v>1456.9991543005679</c:v>
                </c:pt>
                <c:pt idx="4">
                  <c:v>766.01830234160991</c:v>
                </c:pt>
                <c:pt idx="5">
                  <c:v>-300.75555822214199</c:v>
                </c:pt>
                <c:pt idx="6">
                  <c:v>-338.78316871199394</c:v>
                </c:pt>
                <c:pt idx="7">
                  <c:v>-177.19159440454499</c:v>
                </c:pt>
                <c:pt idx="8">
                  <c:v>-1066.5024964692359</c:v>
                </c:pt>
                <c:pt idx="9">
                  <c:v>249.53620635271494</c:v>
                </c:pt>
                <c:pt idx="10">
                  <c:v>1262.8952739574261</c:v>
                </c:pt>
                <c:pt idx="11">
                  <c:v>71.502731236179002</c:v>
                </c:pt>
                <c:pt idx="12">
                  <c:v>1122.5320408264079</c:v>
                </c:pt>
                <c:pt idx="13" formatCode="#,##0.0_);\(#,##0.0\)">
                  <c:v>365</c:v>
                </c:pt>
                <c:pt idx="14" formatCode="#,##0.0_);\(#,##0.0\)">
                  <c:v>-185.03460665800196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A0-4F48-BCE4-3EC96ACB0B51}"/>
            </c:ext>
          </c:extLst>
        </c:ser>
        <c:ser>
          <c:idx val="7"/>
          <c:order val="6"/>
          <c:tx>
            <c:strRef>
              <c:f>storage!$A$23</c:f>
              <c:strCache>
                <c:ptCount val="1"/>
                <c:pt idx="0">
                  <c:v> Bolsa SE 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storage!$B$16:$P$16</c:f>
              <c:numCache>
                <c:formatCode>0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storage!$B$23:$P$23</c:f>
              <c:numCache>
                <c:formatCode>#,##0_);\(#,##0\)</c:formatCode>
                <c:ptCount val="15"/>
                <c:pt idx="0">
                  <c:v>332.58202090588799</c:v>
                </c:pt>
                <c:pt idx="1">
                  <c:v>-1458.3087363653121</c:v>
                </c:pt>
                <c:pt idx="2">
                  <c:v>2477.9123310281598</c:v>
                </c:pt>
                <c:pt idx="3">
                  <c:v>-5337.5108477350404</c:v>
                </c:pt>
                <c:pt idx="4">
                  <c:v>5443.4654313270412</c:v>
                </c:pt>
                <c:pt idx="5">
                  <c:v>-2507.5115968647683</c:v>
                </c:pt>
                <c:pt idx="6">
                  <c:v>53.123012980543997</c:v>
                </c:pt>
                <c:pt idx="7">
                  <c:v>-918.31208897625606</c:v>
                </c:pt>
                <c:pt idx="8">
                  <c:v>-2299.6645422283523</c:v>
                </c:pt>
                <c:pt idx="9">
                  <c:v>-719.46423227868797</c:v>
                </c:pt>
                <c:pt idx="10">
                  <c:v>-2139.2724415583043</c:v>
                </c:pt>
                <c:pt idx="11">
                  <c:v>1766.7946724172161</c:v>
                </c:pt>
                <c:pt idx="12">
                  <c:v>1542.8812652597762</c:v>
                </c:pt>
                <c:pt idx="13" formatCode="#,##0.0_);\(#,##0.0\)">
                  <c:v>695</c:v>
                </c:pt>
                <c:pt idx="14" formatCode="#,##0.0_);\(#,##0.0\)">
                  <c:v>36.991441081504007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A0-4F48-BCE4-3EC96ACB0B51}"/>
            </c:ext>
          </c:extLst>
        </c:ser>
        <c:ser>
          <c:idx val="8"/>
          <c:order val="7"/>
          <c:tx>
            <c:strRef>
              <c:f>storage!$A$24</c:f>
              <c:strCache>
                <c:ptCount val="1"/>
                <c:pt idx="0">
                  <c:v> Bolsa 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storage!$B$16:$P$16</c:f>
              <c:numCache>
                <c:formatCode>0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storage!$B$24:$P$24</c:f>
              <c:numCache>
                <c:formatCode>#,##0_);\(#,##0\)</c:formatCode>
                <c:ptCount val="15"/>
                <c:pt idx="0">
                  <c:v>1357.5964798871998</c:v>
                </c:pt>
                <c:pt idx="1">
                  <c:v>-659.27147144039998</c:v>
                </c:pt>
                <c:pt idx="2">
                  <c:v>1794.2453879238001</c:v>
                </c:pt>
                <c:pt idx="3">
                  <c:v>-3371.7900520416001</c:v>
                </c:pt>
                <c:pt idx="4">
                  <c:v>4631.3332299418798</c:v>
                </c:pt>
                <c:pt idx="5">
                  <c:v>-2239.0134470927997</c:v>
                </c:pt>
                <c:pt idx="6">
                  <c:v>2143.813949718</c:v>
                </c:pt>
                <c:pt idx="7">
                  <c:v>-673.59250187459998</c:v>
                </c:pt>
                <c:pt idx="8">
                  <c:v>-5112.1323975976793</c:v>
                </c:pt>
                <c:pt idx="9">
                  <c:v>914.81370219119981</c:v>
                </c:pt>
                <c:pt idx="10">
                  <c:v>-577.51708031136002</c:v>
                </c:pt>
                <c:pt idx="11">
                  <c:v>2124.7730501012402</c:v>
                </c:pt>
                <c:pt idx="12">
                  <c:v>-513.73983798059987</c:v>
                </c:pt>
                <c:pt idx="13" formatCode="#,##0.0_);\(#,##0.0\)">
                  <c:v>-112</c:v>
                </c:pt>
                <c:pt idx="14" formatCode="#,##0.0_);\(#,##0.0\)">
                  <c:v>-658.08990391788006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A0-4F48-BCE4-3EC96ACB0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6908351"/>
        <c:axId val="2006512239"/>
      </c:barChart>
      <c:catAx>
        <c:axId val="1906908351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512239"/>
        <c:crossesAt val="-30000"/>
        <c:auto val="1"/>
        <c:lblAlgn val="ctr"/>
        <c:lblOffset val="100"/>
        <c:noMultiLvlLbl val="0"/>
      </c:catAx>
      <c:valAx>
        <c:axId val="200651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Annual Change in Stoage (AFY)</a:t>
                </a:r>
              </a:p>
            </c:rich>
          </c:tx>
          <c:layout>
            <c:manualLayout>
              <c:xMode val="edge"/>
              <c:yMode val="edge"/>
              <c:x val="2.3714554182114839E-2"/>
              <c:y val="0.300426750362987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908351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465520105176791"/>
          <c:y val="0.6099260241154949"/>
          <c:w val="0.28641586375251199"/>
          <c:h val="0.299065197319453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35416539399727"/>
          <c:y val="2.2316753811699952E-2"/>
          <c:w val="0.86102426045559644"/>
          <c:h val="0.86503955113452013"/>
        </c:manualLayout>
      </c:layout>
      <c:areaChart>
        <c:grouping val="stacked"/>
        <c:varyColors val="0"/>
        <c:ser>
          <c:idx val="3"/>
          <c:order val="0"/>
          <c:tx>
            <c:strRef>
              <c:f>'CVP SW'!$J$1:$J$2</c:f>
              <c:strCache>
                <c:ptCount val="2"/>
                <c:pt idx="0">
                  <c:v>Groundwater</c:v>
                </c:pt>
                <c:pt idx="1">
                  <c:v>Agriculture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cat>
            <c:numRef>
              <c:f>'CVP SW'!$A$3:$A$35</c:f>
              <c:numCache>
                <c:formatCode>0_);\(0\)</c:formatCode>
                <c:ptCount val="33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</c:numCache>
            </c:numRef>
          </c:cat>
          <c:val>
            <c:numRef>
              <c:f>'CVP SW'!$J$3:$J$35</c:f>
              <c:numCache>
                <c:formatCode>General</c:formatCode>
                <c:ptCount val="33"/>
                <c:pt idx="0">
                  <c:v>31737</c:v>
                </c:pt>
                <c:pt idx="1">
                  <c:v>16977</c:v>
                </c:pt>
                <c:pt idx="2">
                  <c:v>30804</c:v>
                </c:pt>
                <c:pt idx="3">
                  <c:v>34065</c:v>
                </c:pt>
                <c:pt idx="4">
                  <c:v>19978</c:v>
                </c:pt>
                <c:pt idx="5">
                  <c:v>23095</c:v>
                </c:pt>
                <c:pt idx="6">
                  <c:v>26274</c:v>
                </c:pt>
                <c:pt idx="7">
                  <c:v>21365</c:v>
                </c:pt>
                <c:pt idx="8">
                  <c:v>21520</c:v>
                </c:pt>
                <c:pt idx="9">
                  <c:v>20421</c:v>
                </c:pt>
                <c:pt idx="10">
                  <c:v>15191</c:v>
                </c:pt>
                <c:pt idx="11">
                  <c:v>19860</c:v>
                </c:pt>
                <c:pt idx="12">
                  <c:v>18406</c:v>
                </c:pt>
                <c:pt idx="13">
                  <c:v>15754</c:v>
                </c:pt>
                <c:pt idx="14">
                  <c:v>15256</c:v>
                </c:pt>
                <c:pt idx="15">
                  <c:v>14918</c:v>
                </c:pt>
                <c:pt idx="16">
                  <c:v>15330</c:v>
                </c:pt>
                <c:pt idx="17">
                  <c:v>12056</c:v>
                </c:pt>
                <c:pt idx="18" formatCode="#,##0">
                  <c:v>12233.9</c:v>
                </c:pt>
                <c:pt idx="19" formatCode="#,##0">
                  <c:v>14247</c:v>
                </c:pt>
                <c:pt idx="20" formatCode="#,##0">
                  <c:v>14796.3</c:v>
                </c:pt>
                <c:pt idx="21" formatCode="#,##0">
                  <c:v>21752.943060000001</c:v>
                </c:pt>
                <c:pt idx="22" formatCode="#,##0">
                  <c:v>19086.785360000002</c:v>
                </c:pt>
                <c:pt idx="23" formatCode="#,##0">
                  <c:v>12786.315740000002</c:v>
                </c:pt>
                <c:pt idx="24" formatCode="#,##0">
                  <c:v>13713.183579999997</c:v>
                </c:pt>
                <c:pt idx="25" formatCode="#,##0">
                  <c:v>24896.386190000001</c:v>
                </c:pt>
                <c:pt idx="26" formatCode="#,##0">
                  <c:v>21188.861639999999</c:v>
                </c:pt>
                <c:pt idx="27" formatCode="#,##0">
                  <c:v>29228.699199999995</c:v>
                </c:pt>
                <c:pt idx="28" formatCode="#,##0">
                  <c:v>27911.571970000005</c:v>
                </c:pt>
                <c:pt idx="29" formatCode="#,##0">
                  <c:v>14727.102800000001</c:v>
                </c:pt>
                <c:pt idx="30" formatCode="#,##0">
                  <c:v>21108.258600000001</c:v>
                </c:pt>
                <c:pt idx="31" formatCode="#,##0">
                  <c:v>15423.472999999996</c:v>
                </c:pt>
                <c:pt idx="32" formatCode="#,##0">
                  <c:v>17021.365239999999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1A-47E1-84ED-AECA995CBE55}"/>
            </c:ext>
          </c:extLst>
        </c:ser>
        <c:ser>
          <c:idx val="2"/>
          <c:order val="1"/>
          <c:tx>
            <c:strRef>
              <c:f>'CVP SW'!$I$1:$I$2</c:f>
              <c:strCache>
                <c:ptCount val="2"/>
                <c:pt idx="0">
                  <c:v>Groundwater</c:v>
                </c:pt>
                <c:pt idx="1">
                  <c:v>Domestic &amp; Municipal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'CVP SW'!$A$3:$A$35</c:f>
              <c:numCache>
                <c:formatCode>0_);\(0\)</c:formatCode>
                <c:ptCount val="33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</c:numCache>
            </c:numRef>
          </c:cat>
          <c:val>
            <c:numRef>
              <c:f>'CVP SW'!$I$3:$I$35</c:f>
              <c:numCache>
                <c:formatCode>General</c:formatCode>
                <c:ptCount val="33"/>
                <c:pt idx="0">
                  <c:v>5152</c:v>
                </c:pt>
                <c:pt idx="1">
                  <c:v>5911</c:v>
                </c:pt>
                <c:pt idx="2">
                  <c:v>5624</c:v>
                </c:pt>
                <c:pt idx="3">
                  <c:v>7552</c:v>
                </c:pt>
                <c:pt idx="4">
                  <c:v>6757</c:v>
                </c:pt>
                <c:pt idx="5">
                  <c:v>4865</c:v>
                </c:pt>
                <c:pt idx="6">
                  <c:v>6980</c:v>
                </c:pt>
                <c:pt idx="7">
                  <c:v>8030</c:v>
                </c:pt>
                <c:pt idx="8">
                  <c:v>7372</c:v>
                </c:pt>
                <c:pt idx="9">
                  <c:v>10230</c:v>
                </c:pt>
                <c:pt idx="10">
                  <c:v>8146</c:v>
                </c:pt>
                <c:pt idx="11">
                  <c:v>9371</c:v>
                </c:pt>
                <c:pt idx="12">
                  <c:v>9747</c:v>
                </c:pt>
                <c:pt idx="13">
                  <c:v>9386</c:v>
                </c:pt>
                <c:pt idx="14">
                  <c:v>9988</c:v>
                </c:pt>
                <c:pt idx="15">
                  <c:v>8040</c:v>
                </c:pt>
                <c:pt idx="16">
                  <c:v>8154</c:v>
                </c:pt>
                <c:pt idx="17">
                  <c:v>7769</c:v>
                </c:pt>
                <c:pt idx="18" formatCode="#,##0">
                  <c:v>7303.6608735700011</c:v>
                </c:pt>
                <c:pt idx="19" formatCode="#,##0">
                  <c:v>8342.7199999999993</c:v>
                </c:pt>
                <c:pt idx="20" formatCode="#,##0">
                  <c:v>7993.095151515151</c:v>
                </c:pt>
                <c:pt idx="21" formatCode="#,##0">
                  <c:v>7446.0873034323658</c:v>
                </c:pt>
                <c:pt idx="22" formatCode="#,##0">
                  <c:v>5151.6712062069746</c:v>
                </c:pt>
                <c:pt idx="23" formatCode="#,##0">
                  <c:v>5315.1983452237146</c:v>
                </c:pt>
                <c:pt idx="24" formatCode="#,##0">
                  <c:v>6142.1417020696417</c:v>
                </c:pt>
                <c:pt idx="25" formatCode="#,##0">
                  <c:v>6190.7740635858081</c:v>
                </c:pt>
                <c:pt idx="26" formatCode="#,##0">
                  <c:v>9402.9213132148507</c:v>
                </c:pt>
                <c:pt idx="27" formatCode="#,##0">
                  <c:v>5098.6530691953158</c:v>
                </c:pt>
                <c:pt idx="28" formatCode="#,##0">
                  <c:v>5250.5356587699998</c:v>
                </c:pt>
                <c:pt idx="29" formatCode="#,##0">
                  <c:v>5087.5939051006771</c:v>
                </c:pt>
                <c:pt idx="30" formatCode="#,##0">
                  <c:v>4747.5550999999996</c:v>
                </c:pt>
                <c:pt idx="31" formatCode="#,##0">
                  <c:v>2659.9690000000001</c:v>
                </c:pt>
                <c:pt idx="32" formatCode="#,##0">
                  <c:v>3514.3869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1A-47E1-84ED-AECA995CBE55}"/>
            </c:ext>
          </c:extLst>
        </c:ser>
        <c:ser>
          <c:idx val="1"/>
          <c:order val="2"/>
          <c:tx>
            <c:strRef>
              <c:f>'CVP SW'!$D$1:$D$2</c:f>
              <c:strCache>
                <c:ptCount val="2"/>
                <c:pt idx="0">
                  <c:v>CVP</c:v>
                </c:pt>
                <c:pt idx="1">
                  <c:v>Agricultural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'CVP SW'!$A$3:$A$35</c:f>
              <c:numCache>
                <c:formatCode>0_);\(0\)</c:formatCode>
                <c:ptCount val="33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</c:numCache>
            </c:numRef>
          </c:cat>
          <c:val>
            <c:numRef>
              <c:f>'CVP SW'!$D$3:$D$35</c:f>
              <c:numCache>
                <c:formatCode>General</c:formatCode>
                <c:ptCount val="33"/>
                <c:pt idx="0">
                  <c:v>14629</c:v>
                </c:pt>
                <c:pt idx="1">
                  <c:v>15410</c:v>
                </c:pt>
                <c:pt idx="2">
                  <c:v>18859</c:v>
                </c:pt>
                <c:pt idx="3">
                  <c:v>12575</c:v>
                </c:pt>
                <c:pt idx="4">
                  <c:v>12232</c:v>
                </c:pt>
                <c:pt idx="5">
                  <c:v>15783</c:v>
                </c:pt>
                <c:pt idx="6">
                  <c:v>15580</c:v>
                </c:pt>
                <c:pt idx="7">
                  <c:v>15034</c:v>
                </c:pt>
                <c:pt idx="8">
                  <c:v>18325</c:v>
                </c:pt>
                <c:pt idx="9">
                  <c:v>21061</c:v>
                </c:pt>
                <c:pt idx="10">
                  <c:v>12335</c:v>
                </c:pt>
                <c:pt idx="11">
                  <c:v>17343</c:v>
                </c:pt>
                <c:pt idx="12">
                  <c:v>17656</c:v>
                </c:pt>
                <c:pt idx="13">
                  <c:v>18281</c:v>
                </c:pt>
                <c:pt idx="14">
                  <c:v>19098</c:v>
                </c:pt>
                <c:pt idx="15">
                  <c:v>18615</c:v>
                </c:pt>
                <c:pt idx="16">
                  <c:v>20267</c:v>
                </c:pt>
                <c:pt idx="17">
                  <c:v>17454</c:v>
                </c:pt>
                <c:pt idx="18" formatCode="#,##0">
                  <c:v>19839.599999999999</c:v>
                </c:pt>
                <c:pt idx="19" formatCode="#,##0">
                  <c:v>18865.400000000001</c:v>
                </c:pt>
                <c:pt idx="20" formatCode="#,##0">
                  <c:v>10513.649999999998</c:v>
                </c:pt>
                <c:pt idx="21" formatCode="#,##0">
                  <c:v>6438.8071100000016</c:v>
                </c:pt>
                <c:pt idx="22" formatCode="#,##0">
                  <c:v>10060.737569999998</c:v>
                </c:pt>
                <c:pt idx="23" formatCode="#,##0">
                  <c:v>16233.94231</c:v>
                </c:pt>
                <c:pt idx="24" formatCode="#,##0">
                  <c:v>17266.67699</c:v>
                </c:pt>
                <c:pt idx="25" formatCode="#,##0">
                  <c:v>12913.584349999994</c:v>
                </c:pt>
                <c:pt idx="26" formatCode="#,##0">
                  <c:v>7544.8128099999994</c:v>
                </c:pt>
                <c:pt idx="27" formatCode="#,##0">
                  <c:v>3697.088299999999</c:v>
                </c:pt>
                <c:pt idx="28" formatCode="#,##0">
                  <c:v>4433.52783</c:v>
                </c:pt>
                <c:pt idx="29" formatCode="#,##0">
                  <c:v>13288.227000000003</c:v>
                </c:pt>
                <c:pt idx="30" formatCode="#,##0">
                  <c:v>14452.828100000002</c:v>
                </c:pt>
                <c:pt idx="31" formatCode="#,##0">
                  <c:v>11731.284800000003</c:v>
                </c:pt>
                <c:pt idx="32" formatCode="#,##0">
                  <c:v>12165.858220000004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1A-47E1-84ED-AECA995CBE55}"/>
            </c:ext>
          </c:extLst>
        </c:ser>
        <c:ser>
          <c:idx val="0"/>
          <c:order val="3"/>
          <c:tx>
            <c:strRef>
              <c:f>'CVP SW'!$C$1:$C$2</c:f>
              <c:strCache>
                <c:ptCount val="2"/>
                <c:pt idx="0">
                  <c:v>CVP</c:v>
                </c:pt>
                <c:pt idx="1">
                  <c:v>Domestic &amp; Municipal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'CVP SW'!$A$3:$A$35</c:f>
              <c:numCache>
                <c:formatCode>0_);\(0\)</c:formatCode>
                <c:ptCount val="33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</c:numCache>
            </c:numRef>
          </c:cat>
          <c:val>
            <c:numRef>
              <c:f>'CVP SW'!$C$3:$C$35</c:f>
              <c:numCache>
                <c:formatCode>General</c:formatCode>
                <c:ptCount val="33"/>
                <c:pt idx="0">
                  <c:v>0</c:v>
                </c:pt>
                <c:pt idx="1">
                  <c:v>136</c:v>
                </c:pt>
                <c:pt idx="2">
                  <c:v>101</c:v>
                </c:pt>
                <c:pt idx="3">
                  <c:v>79</c:v>
                </c:pt>
                <c:pt idx="4">
                  <c:v>155</c:v>
                </c:pt>
                <c:pt idx="5">
                  <c:v>201</c:v>
                </c:pt>
                <c:pt idx="6">
                  <c:v>206</c:v>
                </c:pt>
                <c:pt idx="7">
                  <c:v>242</c:v>
                </c:pt>
                <c:pt idx="8">
                  <c:v>759</c:v>
                </c:pt>
                <c:pt idx="9">
                  <c:v>838</c:v>
                </c:pt>
                <c:pt idx="10">
                  <c:v>459</c:v>
                </c:pt>
                <c:pt idx="11">
                  <c:v>695</c:v>
                </c:pt>
                <c:pt idx="12">
                  <c:v>1017</c:v>
                </c:pt>
                <c:pt idx="13">
                  <c:v>1254</c:v>
                </c:pt>
                <c:pt idx="14">
                  <c:v>1312</c:v>
                </c:pt>
                <c:pt idx="15">
                  <c:v>3119</c:v>
                </c:pt>
                <c:pt idx="16">
                  <c:v>3744</c:v>
                </c:pt>
                <c:pt idx="17">
                  <c:v>2930</c:v>
                </c:pt>
                <c:pt idx="18" formatCode="#,##0">
                  <c:v>3152.4</c:v>
                </c:pt>
                <c:pt idx="19" formatCode="#,##0">
                  <c:v>4968.7299999999996</c:v>
                </c:pt>
                <c:pt idx="20" formatCode="#,##0">
                  <c:v>2231.5904321300231</c:v>
                </c:pt>
                <c:pt idx="21" formatCode="#,##0">
                  <c:v>1978.0167089918675</c:v>
                </c:pt>
                <c:pt idx="22" formatCode="#,##0">
                  <c:v>2196.543098451742</c:v>
                </c:pt>
                <c:pt idx="23" formatCode="#,##0">
                  <c:v>2433.3780437133655</c:v>
                </c:pt>
                <c:pt idx="24" formatCode="#,##0">
                  <c:v>2682.750915077489</c:v>
                </c:pt>
                <c:pt idx="25" formatCode="#,##0">
                  <c:v>2651.938674882615</c:v>
                </c:pt>
                <c:pt idx="26" formatCode="#,##0">
                  <c:v>1598.8409773883686</c:v>
                </c:pt>
                <c:pt idx="27" formatCode="#,##0">
                  <c:v>1809.9032330059845</c:v>
                </c:pt>
                <c:pt idx="28" formatCode="#,##0">
                  <c:v>1913.51413</c:v>
                </c:pt>
                <c:pt idx="29" formatCode="#,##0">
                  <c:v>2908.9411933098049</c:v>
                </c:pt>
                <c:pt idx="30" formatCode="#,##0">
                  <c:v>5678.5459000000001</c:v>
                </c:pt>
                <c:pt idx="31" formatCode="#,##0">
                  <c:v>4456.5684999999939</c:v>
                </c:pt>
                <c:pt idx="32" formatCode="#,##0">
                  <c:v>4953.4809200000009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1A-47E1-84ED-AECA995CBE55}"/>
            </c:ext>
          </c:extLst>
        </c:ser>
        <c:ser>
          <c:idx val="4"/>
          <c:order val="4"/>
          <c:tx>
            <c:v>Recycled Water</c:v>
          </c:tx>
          <c:spPr>
            <a:solidFill>
              <a:srgbClr val="7030A0"/>
            </a:solidFill>
            <a:ln w="25400">
              <a:noFill/>
            </a:ln>
            <a:effectLst/>
          </c:spPr>
          <c:cat>
            <c:numRef>
              <c:f>'CVP SW'!$A$3:$A$35</c:f>
              <c:numCache>
                <c:formatCode>0_);\(0\)</c:formatCode>
                <c:ptCount val="33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</c:numCache>
            </c:numRef>
          </c:cat>
          <c:val>
            <c:numRef>
              <c:f>'CVP SW'!$P$3:$P$35</c:f>
              <c:numCache>
                <c:formatCode>General</c:formatCode>
                <c:ptCount val="33"/>
                <c:pt idx="22" formatCode="#,##0">
                  <c:v>183</c:v>
                </c:pt>
                <c:pt idx="23" formatCode="#,##0">
                  <c:v>183</c:v>
                </c:pt>
                <c:pt idx="24" formatCode="#,##0">
                  <c:v>230</c:v>
                </c:pt>
                <c:pt idx="25" formatCode="#,##0">
                  <c:v>357.34799999999996</c:v>
                </c:pt>
                <c:pt idx="26" formatCode="#,##0">
                  <c:v>224.417</c:v>
                </c:pt>
                <c:pt idx="27" formatCode="#,##0">
                  <c:v>252.78369788869441</c:v>
                </c:pt>
                <c:pt idx="28" formatCode="#,##0">
                  <c:v>498.5436978886944</c:v>
                </c:pt>
                <c:pt idx="29" formatCode="#,##0">
                  <c:v>366.09740000000005</c:v>
                </c:pt>
                <c:pt idx="30" formatCode="#,##0">
                  <c:v>471.21060000000006</c:v>
                </c:pt>
                <c:pt idx="31" formatCode="#,##0">
                  <c:v>569.43449999999996</c:v>
                </c:pt>
                <c:pt idx="32" formatCode="#,##0">
                  <c:v>525.62393759999998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1A-47E1-84ED-AECA995CBE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860816"/>
        <c:axId val="434898952"/>
      </c:areaChart>
      <c:catAx>
        <c:axId val="433860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Water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_);\(0\)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34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898952"/>
        <c:crosses val="autoZero"/>
        <c:auto val="1"/>
        <c:lblAlgn val="ctr"/>
        <c:lblOffset val="100"/>
        <c:noMultiLvlLbl val="0"/>
      </c:catAx>
      <c:valAx>
        <c:axId val="43489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Water Use (AFY)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86081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1607269362423775"/>
          <c:y val="3.1856283759808535E-2"/>
          <c:w val="0.24481523343184045"/>
          <c:h val="0.17118084382250048"/>
        </c:manualLayout>
      </c:layout>
      <c:overlay val="0"/>
      <c:spPr>
        <a:solidFill>
          <a:schemeClr val="bg1">
            <a:lumMod val="85000"/>
          </a:schemeClr>
        </a:solidFill>
        <a:ln w="3175">
          <a:solidFill>
            <a:schemeClr val="tx1">
              <a:lumMod val="50000"/>
              <a:lumOff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23966647026266"/>
          <c:y val="5.0852160637993034E-2"/>
          <c:w val="0.86120217115717679"/>
          <c:h val="0.82040083327926194"/>
        </c:manualLayout>
      </c:layout>
      <c:barChart>
        <c:barDir val="col"/>
        <c:grouping val="stacked"/>
        <c:varyColors val="0"/>
        <c:ser>
          <c:idx val="5"/>
          <c:order val="0"/>
          <c:tx>
            <c:strRef>
              <c:f>'[Chart in Microsoft PowerPoint]data perc'!$U$2</c:f>
              <c:strCache>
                <c:ptCount val="1"/>
                <c:pt idx="0">
                  <c:v>San Benito River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'[Chart in Microsoft PowerPoint]data perc'!$A$3:$A$29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'[Chart in Microsoft PowerPoint]data perc'!$U$3:$U$29</c:f>
              <c:numCache>
                <c:formatCode>_(* #,##0_);_(* \(#,##0\);_(* "-"??_);_(@_)</c:formatCode>
                <c:ptCount val="27"/>
                <c:pt idx="0">
                  <c:v>158.4</c:v>
                </c:pt>
                <c:pt idx="1">
                  <c:v>2734</c:v>
                </c:pt>
                <c:pt idx="2">
                  <c:v>6096.9</c:v>
                </c:pt>
                <c:pt idx="3">
                  <c:v>5619</c:v>
                </c:pt>
                <c:pt idx="4">
                  <c:v>1084.4000000000001</c:v>
                </c:pt>
                <c:pt idx="5">
                  <c:v>412.5</c:v>
                </c:pt>
                <c:pt idx="6">
                  <c:v>937.7</c:v>
                </c:pt>
                <c:pt idx="7">
                  <c:v>1041</c:v>
                </c:pt>
                <c:pt idx="8">
                  <c:v>469.8</c:v>
                </c:pt>
                <c:pt idx="9">
                  <c:v>604.79999999999995</c:v>
                </c:pt>
                <c:pt idx="10">
                  <c:v>881.5</c:v>
                </c:pt>
                <c:pt idx="11">
                  <c:v>526.67999999999995</c:v>
                </c:pt>
                <c:pt idx="12">
                  <c:v>450.5</c:v>
                </c:pt>
                <c:pt idx="13">
                  <c:v>215.9</c:v>
                </c:pt>
                <c:pt idx="14">
                  <c:v>6.1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2209</c:v>
                </c:pt>
                <c:pt idx="24">
                  <c:v>1899.37</c:v>
                </c:pt>
                <c:pt idx="25">
                  <c:v>2932.25</c:v>
                </c:pt>
                <c:pt idx="26" formatCode="#,##0">
                  <c:v>1499.41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8-4907-BA8C-F7796D5A65E2}"/>
            </c:ext>
          </c:extLst>
        </c:ser>
        <c:ser>
          <c:idx val="4"/>
          <c:order val="1"/>
          <c:tx>
            <c:strRef>
              <c:f>'[Chart in Microsoft PowerPoint]data perc'!$T$2</c:f>
              <c:strCache>
                <c:ptCount val="1"/>
                <c:pt idx="0">
                  <c:v>Tres Pinos Creek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'[Chart in Microsoft PowerPoint]data perc'!$A$3:$A$29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'[Chart in Microsoft PowerPoint]data perc'!$T$3:$T$29</c:f>
              <c:numCache>
                <c:formatCode>_(* #,##0_);_(* \(#,##0\);_(* "-"??_);_(@_)</c:formatCode>
                <c:ptCount val="27"/>
                <c:pt idx="0">
                  <c:v>85.1</c:v>
                </c:pt>
                <c:pt idx="1">
                  <c:v>808.5</c:v>
                </c:pt>
                <c:pt idx="2">
                  <c:v>21.2</c:v>
                </c:pt>
                <c:pt idx="3">
                  <c:v>1477</c:v>
                </c:pt>
                <c:pt idx="4">
                  <c:v>518.29</c:v>
                </c:pt>
                <c:pt idx="5">
                  <c:v>451.67</c:v>
                </c:pt>
                <c:pt idx="6">
                  <c:v>284.63</c:v>
                </c:pt>
                <c:pt idx="7">
                  <c:v>703</c:v>
                </c:pt>
                <c:pt idx="8">
                  <c:v>425.8</c:v>
                </c:pt>
                <c:pt idx="9">
                  <c:v>163.1</c:v>
                </c:pt>
                <c:pt idx="10">
                  <c:v>1.2000000000000002</c:v>
                </c:pt>
                <c:pt idx="11">
                  <c:v>0.3</c:v>
                </c:pt>
                <c:pt idx="12">
                  <c:v>0.8</c:v>
                </c:pt>
                <c:pt idx="13">
                  <c:v>88.3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867.32999999999993</c:v>
                </c:pt>
                <c:pt idx="25">
                  <c:v>1775.03</c:v>
                </c:pt>
                <c:pt idx="26" formatCode="#,##0">
                  <c:v>780.49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98-4907-BA8C-F7796D5A65E2}"/>
            </c:ext>
          </c:extLst>
        </c:ser>
        <c:ser>
          <c:idx val="1"/>
          <c:order val="2"/>
          <c:tx>
            <c:strRef>
              <c:f>'[Chart in Microsoft PowerPoint]data perc'!$Q$2</c:f>
              <c:strCache>
                <c:ptCount val="1"/>
                <c:pt idx="0">
                  <c:v>Arroyo de las Viboras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'[Chart in Microsoft PowerPoint]data perc'!$A$3:$A$29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'[Chart in Microsoft PowerPoint]data perc'!$Q$3:$Q$29</c:f>
              <c:numCache>
                <c:formatCode>_(* #,##0_);_(* \(#,##0\);_(* "-"??_);_(@_)</c:formatCode>
                <c:ptCount val="27"/>
                <c:pt idx="0">
                  <c:v>651.4</c:v>
                </c:pt>
                <c:pt idx="1">
                  <c:v>1010.1999999999999</c:v>
                </c:pt>
                <c:pt idx="2">
                  <c:v>2314.8000000000002</c:v>
                </c:pt>
                <c:pt idx="3">
                  <c:v>3029</c:v>
                </c:pt>
                <c:pt idx="4">
                  <c:v>643.46</c:v>
                </c:pt>
                <c:pt idx="5">
                  <c:v>0</c:v>
                </c:pt>
                <c:pt idx="6">
                  <c:v>5.54</c:v>
                </c:pt>
                <c:pt idx="7">
                  <c:v>0</c:v>
                </c:pt>
                <c:pt idx="8">
                  <c:v>2.4300000000000002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340</c:v>
                </c:pt>
                <c:pt idx="24">
                  <c:v>198.57399999999998</c:v>
                </c:pt>
                <c:pt idx="25">
                  <c:v>335.35700000000003</c:v>
                </c:pt>
                <c:pt idx="26" formatCode="#,##0">
                  <c:v>133.88999999999999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98-4907-BA8C-F7796D5A65E2}"/>
            </c:ext>
          </c:extLst>
        </c:ser>
        <c:ser>
          <c:idx val="2"/>
          <c:order val="3"/>
          <c:tx>
            <c:strRef>
              <c:f>'[Chart in Microsoft PowerPoint]data perc'!$R$2</c:f>
              <c:strCache>
                <c:ptCount val="1"/>
                <c:pt idx="0">
                  <c:v>Arroyo Dos Picachos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'[Chart in Microsoft PowerPoint]data perc'!$A$3:$A$29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'[Chart in Microsoft PowerPoint]data perc'!$R$3:$R$29</c:f>
              <c:numCache>
                <c:formatCode>_(* #,##0_);_(* \(#,##0\);_(* "-"??_);_(@_)</c:formatCode>
                <c:ptCount val="27"/>
                <c:pt idx="0">
                  <c:v>758.6</c:v>
                </c:pt>
                <c:pt idx="1">
                  <c:v>1275.5</c:v>
                </c:pt>
                <c:pt idx="2">
                  <c:v>1009.8</c:v>
                </c:pt>
                <c:pt idx="3">
                  <c:v>277</c:v>
                </c:pt>
                <c:pt idx="4">
                  <c:v>0</c:v>
                </c:pt>
                <c:pt idx="5">
                  <c:v>3.84</c:v>
                </c:pt>
                <c:pt idx="6">
                  <c:v>2.97</c:v>
                </c:pt>
                <c:pt idx="7">
                  <c:v>0</c:v>
                </c:pt>
                <c:pt idx="8">
                  <c:v>0.89</c:v>
                </c:pt>
                <c:pt idx="9">
                  <c:v>5.27</c:v>
                </c:pt>
                <c:pt idx="10">
                  <c:v>51.8</c:v>
                </c:pt>
                <c:pt idx="11">
                  <c:v>0</c:v>
                </c:pt>
                <c:pt idx="12">
                  <c:v>6.8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98-4907-BA8C-F7796D5A65E2}"/>
            </c:ext>
          </c:extLst>
        </c:ser>
        <c:ser>
          <c:idx val="0"/>
          <c:order val="4"/>
          <c:tx>
            <c:strRef>
              <c:f>'[Chart in Microsoft PowerPoint]data perc'!$P$2</c:f>
              <c:strCache>
                <c:ptCount val="1"/>
                <c:pt idx="0">
                  <c:v>Pacheco Creek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'[Chart in Microsoft PowerPoint]data perc'!$A$3:$A$29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'[Chart in Microsoft PowerPoint]data perc'!$P$3:$P$29</c:f>
              <c:numCache>
                <c:formatCode>_(* #,##0_);_(* \(#,##0\);_(* "-"??_);_(@_)</c:formatCode>
                <c:ptCount val="27"/>
                <c:pt idx="0">
                  <c:v>231.7</c:v>
                </c:pt>
                <c:pt idx="1">
                  <c:v>444.3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98-4907-BA8C-F7796D5A65E2}"/>
            </c:ext>
          </c:extLst>
        </c:ser>
        <c:ser>
          <c:idx val="3"/>
          <c:order val="5"/>
          <c:tx>
            <c:strRef>
              <c:f>'[Chart in Microsoft PowerPoint]data perc'!$S$2</c:f>
              <c:strCache>
                <c:ptCount val="1"/>
                <c:pt idx="0">
                  <c:v>Santa Ana Creek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'[Chart in Microsoft PowerPoint]data perc'!$A$3:$A$29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'[Chart in Microsoft PowerPoint]data perc'!$S$3:$S$29</c:f>
              <c:numCache>
                <c:formatCode>_(* #,##0_);_(* \(#,##0\);_(* "-"??_);_(@_)</c:formatCode>
                <c:ptCount val="27"/>
                <c:pt idx="0">
                  <c:v>0</c:v>
                </c:pt>
                <c:pt idx="1">
                  <c:v>72.8</c:v>
                </c:pt>
                <c:pt idx="2">
                  <c:v>887.1</c:v>
                </c:pt>
                <c:pt idx="3">
                  <c:v>685</c:v>
                </c:pt>
                <c:pt idx="4">
                  <c:v>296.74</c:v>
                </c:pt>
                <c:pt idx="5">
                  <c:v>454.33000000000004</c:v>
                </c:pt>
                <c:pt idx="6">
                  <c:v>508.51000000000005</c:v>
                </c:pt>
                <c:pt idx="7">
                  <c:v>365</c:v>
                </c:pt>
                <c:pt idx="8">
                  <c:v>223.23000000000002</c:v>
                </c:pt>
                <c:pt idx="9">
                  <c:v>300.46000000000004</c:v>
                </c:pt>
                <c:pt idx="10">
                  <c:v>83.4</c:v>
                </c:pt>
                <c:pt idx="11">
                  <c:v>0.3</c:v>
                </c:pt>
                <c:pt idx="12">
                  <c:v>155.69999999999999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98-4907-BA8C-F7796D5A65E2}"/>
            </c:ext>
          </c:extLst>
        </c:ser>
        <c:ser>
          <c:idx val="6"/>
          <c:order val="6"/>
          <c:tx>
            <c:v>Hollister Ponds</c:v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dPt>
            <c:idx val="26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98-4907-BA8C-F7796D5A65E2}"/>
              </c:ext>
            </c:extLst>
          </c:dPt>
          <c:val>
            <c:numRef>
              <c:f>'[Chart in Microsoft PowerPoint]data perc'!$V$3:$V$29</c:f>
              <c:numCache>
                <c:formatCode>General</c:formatCode>
                <c:ptCount val="27"/>
                <c:pt idx="26" formatCode="#,##0">
                  <c:v>746.99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98-4907-BA8C-F7796D5A6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7311968"/>
        <c:axId val="1973949008"/>
      </c:barChart>
      <c:catAx>
        <c:axId val="44731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3949008"/>
        <c:crosses val="autoZero"/>
        <c:auto val="1"/>
        <c:lblAlgn val="ctr"/>
        <c:lblOffset val="100"/>
        <c:noMultiLvlLbl val="0"/>
      </c:catAx>
      <c:valAx>
        <c:axId val="197394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CVP Percolation AFY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11968"/>
        <c:crosses val="autoZero"/>
        <c:crossBetween val="between"/>
      </c:valAx>
      <c:spPr>
        <a:solidFill>
          <a:sysClr val="window" lastClr="FFFFFF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950276304747622"/>
          <c:y val="7.8931608310384843E-2"/>
          <c:w val="0.23902648329673076"/>
          <c:h val="0.353759686933027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0.15175</cdr:x>
      <cdr:y>0.45215</cdr:y>
    </cdr:from>
    <cdr:to>
      <cdr:x>0.98467</cdr:x>
      <cdr:y>0.45215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358AA64C-D5B4-4150-A529-9B0A9722CD85}"/>
            </a:ext>
          </a:extLst>
        </cdr:cNvPr>
        <cdr:cNvCxnSpPr/>
      </cdr:nvCxnSpPr>
      <cdr:spPr>
        <a:xfrm xmlns:a="http://schemas.openxmlformats.org/drawingml/2006/main">
          <a:off x="1288378" y="2743200"/>
          <a:ext cx="707136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CC498A-EFFF-4825-87D3-F27650C206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600017-44C3-4391-8874-8C272AA8A8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436D27-FF8C-4668-B0A7-2B9F5922D20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9AE8C-9581-4CBC-AA04-7064E5BE53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BA4D8-09A5-4BBB-84FC-A2D6DF4337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58FC78-C1CD-40AE-BC9A-4558FD46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9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1D3831B-3647-45EF-B90B-A41AE043D7A7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74FA85-D76D-4409-BC39-CCA868061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6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1110-E267-4565-AC5C-2DA727200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3DDB3-B6CB-45F2-A069-1D7EF3A63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098EA-74FF-4DD9-8E0D-09D800C3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948F6-C20B-47B6-AB82-AC999105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9C04C-CE88-48D1-A6AE-63AA7F4D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9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1E768-D099-4A38-80A3-57285FED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ED37-B0AA-4ADA-AEAF-40F7A87E9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629E6-C6CE-4095-BD08-44779F3F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E8766-71F0-40AC-9F65-7B39D91C0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DFDEA-BC74-46DA-B3C1-45C7539A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313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D0A6B-8959-45FB-A01A-1D114CC38F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0836C-8E28-4FA7-A348-DDE013494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B5E6A-057E-44F0-9DAC-1F0B375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643AC-4FDC-405C-B2E1-01E22B4B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49CF9-BBCA-4C1E-9DAA-F60D1DCD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364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79B7DE"/>
            </a:gs>
            <a:gs pos="83000">
              <a:srgbClr val="80BCE5"/>
            </a:gs>
            <a:gs pos="100000">
              <a:srgbClr val="A1D3F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E677-4B92-47AA-93B9-86C463FA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6E0BB-D04D-4264-8B84-8FF637C47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8725-48F9-48E7-9069-E2B9800F2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1400B-6F6D-4A48-BEC1-76103CC8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2D2A8-84B7-4CF5-A0EE-402ED2A4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7D6FD3-5B8A-41F2-ADF6-185781940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686" b="59501"/>
          <a:stretch/>
        </p:blipFill>
        <p:spPr>
          <a:xfrm>
            <a:off x="0" y="4940424"/>
            <a:ext cx="12192000" cy="1917576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4834047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BABEC-41A5-4F1F-BE31-5EBCF3A6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1F03F-407D-4E16-B653-149739797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E5D3E-C017-43AC-B453-0C371638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F0B51-22E5-4405-914E-FDAC88ACC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9568F-A6F8-483D-8132-1D1B7363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4C506E-DB47-46F1-99A7-0E56E1FBA3E0}"/>
              </a:ext>
            </a:extLst>
          </p:cNvPr>
          <p:cNvSpPr txBox="1">
            <a:spLocks/>
          </p:cNvSpPr>
          <p:nvPr userDrawn="1"/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64C608-40B1-4030-A28D-5B74BC98ADCE}" type="datetimeFigureOut">
              <a:rPr lang="en-US" smtClean="0"/>
              <a:pPr/>
              <a:t>1/7/2021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118B25-1EE3-4834-8F97-674900553D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578D2A-1F7B-4BF1-914D-6A959527EA37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9537AD-606E-4221-8693-8CB233CEFDA2}"/>
                </a:ext>
              </a:extLst>
            </p:cNvPr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DC8E04-8B5E-474B-AD3C-A4DDE3E00313}"/>
              </a:ext>
            </a:extLst>
          </p:cNvPr>
          <p:cNvSpPr txBox="1">
            <a:spLocks/>
          </p:cNvSpPr>
          <p:nvPr userDrawn="1"/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558B88-0405-4319-A621-D0B645903C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500" y="6173714"/>
            <a:ext cx="563264" cy="563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2B9B96-290A-4C1E-9EA4-2615FD847F91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2" y="6210948"/>
            <a:ext cx="2334346" cy="5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0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65F1-E3FC-4B7C-9AAD-C963E026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2D428-9802-4995-8ED8-BCFFD0CF0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B4D3C-4A64-4A76-864D-2034556CE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45009-BC7F-4900-AC51-3B25417C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9B17E-2D22-4154-8B2D-FED9EB51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79031-CA7B-47A0-B717-81FD2221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1485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FDD3-FC58-44FF-9BDF-608A1340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6C9FA-857A-4C1E-B1D4-98444CB89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AD101-A7D7-4EE3-B459-BEFBCE03E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C2DE6-F80B-4E5D-8573-B20F59F99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502C31-F331-4BE4-80C7-8DEEE4708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6D10F7-F072-47EA-B040-06767113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3F323-D9F1-45F0-8D31-576A959D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7D82A-5AF9-4EDD-8BE9-63EFBEED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110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DC81-BD97-41F9-BF18-B705D4C8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106751-7FDD-4B1D-9B3A-ABBC258F2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FB720-47FD-448F-A369-4EBBDC5AA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AC1A9-C567-46AB-86CF-2089225C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609CD01-F35B-4A5F-9BF8-7BB53DDE9873}"/>
              </a:ext>
            </a:extLst>
          </p:cNvPr>
          <p:cNvSpPr txBox="1">
            <a:spLocks/>
          </p:cNvSpPr>
          <p:nvPr userDrawn="1"/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64C608-40B1-4030-A28D-5B74BC98ADCE}" type="datetimeFigureOut">
              <a:rPr lang="en-US" smtClean="0"/>
              <a:pPr/>
              <a:t>1/7/2021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5322D2-988F-4375-9447-4BB1427EBDF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E07AEC5-D786-451D-B855-3B663CF58F6B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33E9C6-FC4F-45F1-A8D3-29DF4EA93818}"/>
                </a:ext>
              </a:extLst>
            </p:cNvPr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3D89A8-914E-4AEC-81E1-9FD05CFA9570}"/>
              </a:ext>
            </a:extLst>
          </p:cNvPr>
          <p:cNvSpPr txBox="1">
            <a:spLocks/>
          </p:cNvSpPr>
          <p:nvPr userDrawn="1"/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CF234E-B38A-4C30-8B21-BAA3F97458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500" y="6173714"/>
            <a:ext cx="563264" cy="563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6202A2-8A73-45F0-AD43-A5352B81EB29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2" y="6210948"/>
            <a:ext cx="2334346" cy="5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0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66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2971-22A5-4E57-8DF9-2F54453A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DB26-C255-4390-80AB-6D218EAE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61292-6312-4B37-8EF3-946E37295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89859-694A-4728-942D-5DF9F596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79507-6C68-4ACF-B34B-E9E4A0DD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BC8EB-1850-4A34-B8B6-C96818D43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30374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5C724-8BBB-4ABC-B53B-2F5DD1A53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854AA-C6BD-49B4-A29F-7E0915338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B6F03-2E28-4656-A28B-70819E6B1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0254-A3AE-434B-9038-96507B74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02E20-56D1-4D00-8828-B138F664B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681F6-8F9A-4B5B-954F-DC32F7719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8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79B7DE"/>
            </a:gs>
            <a:gs pos="83000">
              <a:srgbClr val="80BCE5"/>
            </a:gs>
            <a:gs pos="100000">
              <a:srgbClr val="A1D3F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7BE754-9F8F-4E91-AF72-F67339DF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8F7A3-5C3D-4D25-BA43-6993110D8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2B2FB-D159-46BA-ACDD-44F28D433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84BD6-3E5C-455C-91E3-A3951D3E0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43D6B-852F-414E-939B-F214A776D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83FC6-161C-46F3-A0A8-C404E940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2686" b="59501"/>
          <a:stretch/>
        </p:blipFill>
        <p:spPr>
          <a:xfrm>
            <a:off x="0" y="5113144"/>
            <a:ext cx="12192000" cy="1917576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15066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A661C98-DEB8-4618-A3A2-C9CA6283A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>
                <a:latin typeface="Archer Bold" panose="02000000000000000000" pitchFamily="50" charset="0"/>
              </a:rPr>
              <a:t>Annual Groundwater Report 2020</a:t>
            </a:r>
            <a:endParaRPr lang="en-US" sz="4000" dirty="0">
              <a:latin typeface="Archer Bold" panose="02000000000000000000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Autofit/>
          </a:bodyPr>
          <a:lstStyle/>
          <a:p>
            <a:r>
              <a:rPr lang="en-US"/>
              <a:t>Todd Groundwater</a:t>
            </a:r>
          </a:p>
          <a:p>
            <a:r>
              <a:rPr lang="en-US"/>
              <a:t>Maureen Reilly, PE</a:t>
            </a:r>
          </a:p>
          <a:p>
            <a:r>
              <a:rPr lang="en-US"/>
              <a:t>Iris Priestaf, PhD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51560" y="646836"/>
            <a:ext cx="5044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latin typeface="+mj-lt"/>
              </a:rPr>
              <a:t>San</a:t>
            </a:r>
            <a:r>
              <a:rPr lang="en-US" sz="2800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2800" dirty="0">
                <a:latin typeface="+mj-lt"/>
              </a:rPr>
              <a:t>Benito County Water District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E78287-4F01-4662-A1FC-2BFA27D57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8" y="440736"/>
            <a:ext cx="935421" cy="9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67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ADAB42-BA5D-4D44-961F-A8F732A3884F}"/>
              </a:ext>
            </a:extLst>
          </p:cNvPr>
          <p:cNvSpPr/>
          <p:nvPr/>
        </p:nvSpPr>
        <p:spPr>
          <a:xfrm>
            <a:off x="0" y="4668253"/>
            <a:ext cx="12192000" cy="2189747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DAFB34-21DB-44D2-87F7-F27BC0ECF954}"/>
              </a:ext>
            </a:extLst>
          </p:cNvPr>
          <p:cNvSpPr/>
          <p:nvPr/>
        </p:nvSpPr>
        <p:spPr>
          <a:xfrm>
            <a:off x="1735667" y="3132670"/>
            <a:ext cx="7679266" cy="3684544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504CCB-2B6B-4A89-AA74-1109E80B6708}"/>
              </a:ext>
            </a:extLst>
          </p:cNvPr>
          <p:cNvSpPr/>
          <p:nvPr/>
        </p:nvSpPr>
        <p:spPr>
          <a:xfrm>
            <a:off x="2918589" y="2157777"/>
            <a:ext cx="7307031" cy="961726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14BD7F-5954-4729-BA82-F1A5577FCAB7}"/>
              </a:ext>
            </a:extLst>
          </p:cNvPr>
          <p:cNvSpPr/>
          <p:nvPr/>
        </p:nvSpPr>
        <p:spPr>
          <a:xfrm>
            <a:off x="5173133" y="261825"/>
            <a:ext cx="6532673" cy="1882785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ECFA95-5851-4983-B420-59F0A7FE57B6}"/>
              </a:ext>
            </a:extLst>
          </p:cNvPr>
          <p:cNvSpPr txBox="1"/>
          <p:nvPr/>
        </p:nvSpPr>
        <p:spPr>
          <a:xfrm>
            <a:off x="1801150" y="3764897"/>
            <a:ext cx="2743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Technical Components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C5937-F5B7-4EC3-A0EF-61F1D5E479A5}"/>
              </a:ext>
            </a:extLst>
          </p:cNvPr>
          <p:cNvSpPr txBox="1"/>
          <p:nvPr/>
        </p:nvSpPr>
        <p:spPr>
          <a:xfrm>
            <a:off x="2521664" y="2269004"/>
            <a:ext cx="429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Policy Components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54267A-F065-4030-B977-611328049F9A}"/>
              </a:ext>
            </a:extLst>
          </p:cNvPr>
          <p:cNvSpPr txBox="1"/>
          <p:nvPr/>
        </p:nvSpPr>
        <p:spPr>
          <a:xfrm>
            <a:off x="5107898" y="586064"/>
            <a:ext cx="353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Management / Plan Components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BFC3BF9-E8B1-430D-8D49-1B8585A443F4}"/>
              </a:ext>
            </a:extLst>
          </p:cNvPr>
          <p:cNvSpPr/>
          <p:nvPr/>
        </p:nvSpPr>
        <p:spPr>
          <a:xfrm>
            <a:off x="4437473" y="4908909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Compilation / Data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System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FCB123DC-9C65-473E-A6C6-61AD6E7B4CBE}"/>
              </a:ext>
            </a:extLst>
          </p:cNvPr>
          <p:cNvSpPr/>
          <p:nvPr/>
        </p:nvSpPr>
        <p:spPr>
          <a:xfrm>
            <a:off x="5259718" y="3972993"/>
            <a:ext cx="2743200" cy="9144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Hydrogeologic Conceptual Model / Groundwater</a:t>
            </a: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824188D6-BCD3-4177-97C1-7B53ED95724B}"/>
              </a:ext>
            </a:extLst>
          </p:cNvPr>
          <p:cNvSpPr/>
          <p:nvPr/>
        </p:nvSpPr>
        <p:spPr>
          <a:xfrm>
            <a:off x="6183449" y="3067722"/>
            <a:ext cx="2743200" cy="914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Areas / Water Budgets</a:t>
            </a: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01AAD348-4D7D-4124-83C4-56667F7F841C}"/>
              </a:ext>
            </a:extLst>
          </p:cNvPr>
          <p:cNvSpPr/>
          <p:nvPr/>
        </p:nvSpPr>
        <p:spPr>
          <a:xfrm>
            <a:off x="3785954" y="5852012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Area / Institutional Setting 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5D9C1B12-3A2E-4E07-85BD-2C4278C706DF}"/>
              </a:ext>
            </a:extLst>
          </p:cNvPr>
          <p:cNvSpPr/>
          <p:nvPr/>
        </p:nvSpPr>
        <p:spPr>
          <a:xfrm>
            <a:off x="7103204" y="2125322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 Criteria</a:t>
            </a:r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E9113EA0-0C99-4959-9F56-2AC5A4F9C353}"/>
              </a:ext>
            </a:extLst>
          </p:cNvPr>
          <p:cNvSpPr/>
          <p:nvPr/>
        </p:nvSpPr>
        <p:spPr>
          <a:xfrm>
            <a:off x="8026936" y="1193680"/>
            <a:ext cx="274320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Actions /  Monitoring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BABCC7D2-3098-480D-9DAE-A3177D5469C6}"/>
              </a:ext>
            </a:extLst>
          </p:cNvPr>
          <p:cNvSpPr/>
          <p:nvPr/>
        </p:nvSpPr>
        <p:spPr>
          <a:xfrm>
            <a:off x="8921007" y="267582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chemeClr val="bg1"/>
              </a:solidFill>
            </a:endParaRP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Plan Development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451E20-3412-4F27-B344-D9C68E3A26C1}"/>
              </a:ext>
            </a:extLst>
          </p:cNvPr>
          <p:cNvSpPr/>
          <p:nvPr/>
        </p:nvSpPr>
        <p:spPr>
          <a:xfrm>
            <a:off x="486194" y="487717"/>
            <a:ext cx="37819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Archer Bold" panose="02000000000000000000" pitchFamily="50" charset="0"/>
                <a:ea typeface="+mj-ea"/>
                <a:cs typeface="+mj-cs"/>
              </a:rPr>
              <a:t>GSP</a:t>
            </a:r>
            <a:r>
              <a:rPr lang="en-US" sz="4400" dirty="0">
                <a:latin typeface="Archer Bold" panose="02000000000000000000" pitchFamily="50" charset="0"/>
                <a:ea typeface="+mj-ea"/>
                <a:cs typeface="+mj-cs"/>
              </a:rPr>
              <a:t> Overview</a:t>
            </a:r>
          </a:p>
        </p:txBody>
      </p:sp>
    </p:spTree>
    <p:extLst>
      <p:ext uri="{BB962C8B-B14F-4D97-AF65-F5344CB8AC3E}">
        <p14:creationId xmlns:p14="http://schemas.microsoft.com/office/powerpoint/2010/main" val="234775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DC0C-907D-4784-996B-BD6CCFF7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cher Bold" panose="02000000000000000000" pitchFamily="50" charset="0"/>
              </a:rPr>
              <a:t>Future Annual Reports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D3AC7-6667-420D-9228-6D6031581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10006" cy="4351338"/>
          </a:xfrm>
        </p:spPr>
        <p:txBody>
          <a:bodyPr/>
          <a:lstStyle/>
          <a:p>
            <a:r>
              <a:rPr lang="en-US" dirty="0"/>
              <a:t>SGMA Annual Reports require items already included in the District Groundwater Report:</a:t>
            </a:r>
          </a:p>
          <a:p>
            <a:pPr lvl="1"/>
            <a:r>
              <a:rPr lang="en-US" dirty="0"/>
              <a:t>Monitoring data stored in a Data Management System</a:t>
            </a:r>
          </a:p>
          <a:p>
            <a:pPr lvl="1"/>
            <a:r>
              <a:rPr lang="en-US" dirty="0"/>
              <a:t>General information about basin</a:t>
            </a:r>
          </a:p>
          <a:p>
            <a:pPr lvl="1"/>
            <a:r>
              <a:rPr lang="en-US" dirty="0"/>
              <a:t>Detailed description of groundwater levels </a:t>
            </a:r>
          </a:p>
          <a:p>
            <a:pPr lvl="1"/>
            <a:r>
              <a:rPr lang="en-US" dirty="0"/>
              <a:t>Surface water supply by use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9091710-D6D8-4C87-A73E-C9F1DB40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46" y="4004770"/>
            <a:ext cx="2130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B4032C1-0C63-47E9-A14E-59C383ACB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21" y="3777210"/>
            <a:ext cx="21113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A24E89F-92EB-4055-92E0-E61BC6A5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90" y="3567113"/>
            <a:ext cx="2112962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45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1D17-7824-4A71-B9AF-53B01DC70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cher Bold" panose="02000000000000000000" pitchFamily="50" charset="0"/>
              </a:rPr>
              <a:t>Future Annual Reports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F6BB0-A616-4A15-8D4E-0519768C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60341" cy="4351338"/>
          </a:xfrm>
        </p:spPr>
        <p:txBody>
          <a:bodyPr/>
          <a:lstStyle/>
          <a:p>
            <a:r>
              <a:rPr lang="en-US" dirty="0"/>
              <a:t>SGMA Annual Reports also require:</a:t>
            </a:r>
          </a:p>
          <a:p>
            <a:pPr lvl="1"/>
            <a:r>
              <a:rPr lang="en-US" dirty="0"/>
              <a:t>Details on groundwater use</a:t>
            </a:r>
          </a:p>
          <a:p>
            <a:pPr lvl="1"/>
            <a:r>
              <a:rPr lang="en-US" dirty="0"/>
              <a:t>Groundwater extractions and a map</a:t>
            </a:r>
          </a:p>
          <a:p>
            <a:pPr lvl="1"/>
            <a:r>
              <a:rPr lang="en-US" dirty="0"/>
              <a:t>Total water use for the entire basin </a:t>
            </a:r>
          </a:p>
          <a:p>
            <a:pPr lvl="1"/>
            <a:r>
              <a:rPr lang="en-US" dirty="0"/>
              <a:t>Change in storage maps for the entire basin</a:t>
            </a:r>
          </a:p>
          <a:p>
            <a:pPr lvl="1"/>
            <a:r>
              <a:rPr lang="en-US" dirty="0"/>
              <a:t>Cumulative change in storage from the model </a:t>
            </a:r>
          </a:p>
          <a:p>
            <a:pPr lvl="1"/>
            <a:r>
              <a:rPr lang="en-US" dirty="0"/>
              <a:t>Description of progress towards implementing the plan.</a:t>
            </a:r>
          </a:p>
          <a:p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3375E4-7168-413B-A3B4-44C381F24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738">
            <a:off x="8007147" y="1593381"/>
            <a:ext cx="3630634" cy="477976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77242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EBE3-D0A6-46E0-8F47-107E6E1B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cher Bold" panose="02000000000000000000" pitchFamily="50" charset="0"/>
              </a:rPr>
              <a:t>Future Annual Reports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44D565-72DF-4844-8993-A981EDC6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20" y="1465729"/>
            <a:ext cx="6642676" cy="48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00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9D27-B9CD-4CC3-9B19-784E85FB3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961" y="399961"/>
            <a:ext cx="10857241" cy="1325563"/>
          </a:xfrm>
        </p:spPr>
        <p:txBody>
          <a:bodyPr/>
          <a:lstStyle/>
          <a:p>
            <a:r>
              <a:rPr lang="en-US" dirty="0">
                <a:latin typeface="Archer Bold" panose="02000000000000000000" pitchFamily="50" charset="0"/>
              </a:rPr>
              <a:t>Increased analysis and tracking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C89E0-14D2-437B-9DFD-9CD80A83A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Need a new method to assess groundwater pumping across basin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Annual update and application of the model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Will require more time to prepare annual report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635D8-5C96-4B62-8148-4A5696BC4B3D}"/>
              </a:ext>
            </a:extLst>
          </p:cNvPr>
          <p:cNvSpPr txBox="1">
            <a:spLocks/>
          </p:cNvSpPr>
          <p:nvPr/>
        </p:nvSpPr>
        <p:spPr>
          <a:xfrm>
            <a:off x="6513841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4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192" y="406397"/>
            <a:ext cx="10364451" cy="716147"/>
          </a:xfrm>
        </p:spPr>
        <p:txBody>
          <a:bodyPr/>
          <a:lstStyle/>
          <a:p>
            <a:r>
              <a:rPr lang="en-US" dirty="0">
                <a:latin typeface="Archer Bold" panose="02000000000000000000" pitchFamily="50" charset="0"/>
              </a:rPr>
              <a:t>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76" y="1557989"/>
            <a:ext cx="10468328" cy="3656974"/>
          </a:xfrm>
        </p:spPr>
        <p:txBody>
          <a:bodyPr>
            <a:normAutofit/>
          </a:bodyPr>
          <a:lstStyle/>
          <a:p>
            <a:r>
              <a:rPr lang="en-US" sz="3200" dirty="0"/>
              <a:t>Below to near average (?) rainfall and below normal CVP (?) but groundwater available in storage</a:t>
            </a:r>
          </a:p>
          <a:p>
            <a:r>
              <a:rPr lang="en-US" sz="3200" dirty="0"/>
              <a:t>SGMA supports enhanced monitoring and management</a:t>
            </a:r>
          </a:p>
          <a:p>
            <a:r>
              <a:rPr lang="en-US" sz="3200" dirty="0"/>
              <a:t>GSP to be completed by January 2022, the first SGMA Annual Report is due April 2022.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011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38" y="337184"/>
            <a:ext cx="10364451" cy="837421"/>
          </a:xfrm>
        </p:spPr>
        <p:txBody>
          <a:bodyPr/>
          <a:lstStyle/>
          <a:p>
            <a:r>
              <a:rPr lang="en-US" dirty="0">
                <a:latin typeface="Archer Bold" panose="02000000000000000000" pitchFamily="50" charset="0"/>
              </a:rPr>
              <a:t>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821" y="1268911"/>
            <a:ext cx="10364451" cy="3579134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Groundwater Charges Zone 6 –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 $13.55 /AF for agricultural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 $40.55 /AF is recommended for M&amp;I </a:t>
            </a:r>
          </a:p>
          <a:p>
            <a:r>
              <a:rPr lang="en-US" sz="3200" dirty="0"/>
              <a:t>Groundwater Production and Replenishment – </a:t>
            </a:r>
          </a:p>
          <a:p>
            <a:pPr lvl="1">
              <a:spcAft>
                <a:spcPts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 Focus replenishment on areas that still show lower water levels</a:t>
            </a:r>
          </a:p>
          <a:p>
            <a:r>
              <a:rPr lang="en-US" sz="3200" dirty="0"/>
              <a:t>Proceed with SGMA</a:t>
            </a:r>
          </a:p>
          <a:p>
            <a:pPr lvl="1">
              <a:lnSpc>
                <a:spcPct val="10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 Prepare a GSP by 2022</a:t>
            </a:r>
          </a:p>
          <a:p>
            <a:pPr lvl="1">
              <a:lnSpc>
                <a:spcPct val="10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Prepare Annual Reports to satisfy SGMA requirements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7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cher Bold" panose="02000000000000000000" pitchFamily="50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313635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24ED9-6696-4E45-9462-37844AD3E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73" y="217072"/>
            <a:ext cx="10515600" cy="1325563"/>
          </a:xfrm>
        </p:spPr>
        <p:txBody>
          <a:bodyPr/>
          <a:lstStyle/>
          <a:p>
            <a:r>
              <a:rPr lang="en-US" dirty="0">
                <a:latin typeface="Archer Bold" panose="02000000000000000000" pitchFamily="50" charset="0"/>
              </a:rPr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E7CAA-61E6-4AFA-8F23-BE11ADCCE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104" y="1477280"/>
            <a:ext cx="9359537" cy="3347266"/>
          </a:xfrm>
        </p:spPr>
        <p:txBody>
          <a:bodyPr/>
          <a:lstStyle/>
          <a:p>
            <a:r>
              <a:rPr lang="en-US" sz="3000" dirty="0"/>
              <a:t>Introduction: 2020 at a glance</a:t>
            </a:r>
          </a:p>
          <a:p>
            <a:r>
              <a:rPr lang="en-US" sz="3000" dirty="0"/>
              <a:t>Geographic Area</a:t>
            </a:r>
          </a:p>
          <a:p>
            <a:r>
              <a:rPr lang="en-US" sz="3000" dirty="0"/>
              <a:t>Basin Conditions</a:t>
            </a:r>
          </a:p>
          <a:p>
            <a:r>
              <a:rPr lang="en-US" sz="3000" dirty="0"/>
              <a:t>Water Use</a:t>
            </a:r>
          </a:p>
          <a:p>
            <a:r>
              <a:rPr lang="en-US" sz="3000" dirty="0"/>
              <a:t>Looking Ahead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7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245" y="396576"/>
            <a:ext cx="4778688" cy="733097"/>
          </a:xfrm>
        </p:spPr>
        <p:txBody>
          <a:bodyPr/>
          <a:lstStyle/>
          <a:p>
            <a:r>
              <a:rPr lang="en-US" dirty="0">
                <a:latin typeface="Archer Bold" panose="02000000000000000000" pitchFamily="50" charset="0"/>
              </a:rPr>
              <a:t>2020 at a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8591" y="1206488"/>
            <a:ext cx="9698693" cy="4341204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Generally stable conditions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 Slightly below normal rainfall –water levels declined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 CVP allocation: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1">
              <a:buSzPct val="80000"/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US" sz="3200" dirty="0"/>
          </a:p>
          <a:p>
            <a:r>
              <a:rPr lang="en-US" sz="3200" dirty="0"/>
              <a:t>Total water use stable</a:t>
            </a:r>
          </a:p>
          <a:p>
            <a:pPr lvl="1">
              <a:lnSpc>
                <a:spcPct val="10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 Groundwater is 54 percent of supply in Zone 6</a:t>
            </a:r>
          </a:p>
          <a:p>
            <a:pPr lvl="1">
              <a:lnSpc>
                <a:spcPct val="10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 Recycled water at 1 percent</a:t>
            </a:r>
          </a:p>
          <a:p>
            <a:r>
              <a:rPr lang="en-US" sz="3200" dirty="0"/>
              <a:t>Monitoring and data are being evaluated for SGMA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6A9C79B-8313-45A8-8E52-D9386037D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329631"/>
              </p:ext>
            </p:extLst>
          </p:nvPr>
        </p:nvGraphicFramePr>
        <p:xfrm>
          <a:off x="2439284" y="2492084"/>
          <a:ext cx="5726015" cy="937260"/>
        </p:xfrm>
        <a:graphic>
          <a:graphicData uri="http://schemas.openxmlformats.org/drawingml/2006/table">
            <a:tbl>
              <a:tblPr/>
              <a:tblGrid>
                <a:gridCol w="3141437">
                  <a:extLst>
                    <a:ext uri="{9D8B030D-6E8A-4147-A177-3AD203B41FA5}">
                      <a16:colId xmlns:a16="http://schemas.microsoft.com/office/drawing/2014/main" val="2724306110"/>
                    </a:ext>
                  </a:extLst>
                </a:gridCol>
                <a:gridCol w="1604865">
                  <a:extLst>
                    <a:ext uri="{9D8B030D-6E8A-4147-A177-3AD203B41FA5}">
                      <a16:colId xmlns:a16="http://schemas.microsoft.com/office/drawing/2014/main" val="3297680309"/>
                    </a:ext>
                  </a:extLst>
                </a:gridCol>
                <a:gridCol w="979713">
                  <a:extLst>
                    <a:ext uri="{9D8B030D-6E8A-4147-A177-3AD203B41FA5}">
                      <a16:colId xmlns:a16="http://schemas.microsoft.com/office/drawing/2014/main" val="1427894600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USBR Water Year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M&amp;I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69864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 2019 - February 2020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84340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 2020 - February 2021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366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59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C4A161-4380-43EB-962A-0DF0CA5E35C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7CB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D600FE-BBF8-4D36-A3DC-E754CF7EA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49" y="133930"/>
            <a:ext cx="4582495" cy="837421"/>
          </a:xfrm>
        </p:spPr>
        <p:txBody>
          <a:bodyPr/>
          <a:lstStyle/>
          <a:p>
            <a:r>
              <a:rPr lang="en-US" dirty="0">
                <a:latin typeface="Archer Bold" panose="02000000000000000000" pitchFamily="50" charset="0"/>
              </a:rPr>
              <a:t>Geographic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21401-EDC4-4C58-A2B8-4398033AF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1330" y="974052"/>
            <a:ext cx="3330102" cy="92905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/>
              <a:t>Annual Report focuses on Zone 6</a:t>
            </a:r>
          </a:p>
          <a:p>
            <a:pPr algn="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CEBDB-25C2-4829-82FF-C58E176648D0}"/>
              </a:ext>
            </a:extLst>
          </p:cNvPr>
          <p:cNvSpPr txBox="1"/>
          <p:nvPr/>
        </p:nvSpPr>
        <p:spPr>
          <a:xfrm>
            <a:off x="7315201" y="4471695"/>
            <a:ext cx="4751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GSP and future Annual Reports address North San Benito Groundwater Basin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C95E4A-B1B2-4EDE-B17C-C846FBBB4F4E}"/>
              </a:ext>
            </a:extLst>
          </p:cNvPr>
          <p:cNvSpPr/>
          <p:nvPr/>
        </p:nvSpPr>
        <p:spPr>
          <a:xfrm>
            <a:off x="651748" y="3044757"/>
            <a:ext cx="4367719" cy="3054485"/>
          </a:xfrm>
          <a:prstGeom prst="rect">
            <a:avLst/>
          </a:prstGeom>
          <a:noFill/>
          <a:ln w="2222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BC8A0-C9D1-4B20-905E-EC73972782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480" y="0"/>
            <a:ext cx="5303520" cy="376362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F25C29-BCD9-4E9D-B216-FACFF1863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19201"/>
            <a:ext cx="7315200" cy="473879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01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21401-EDC4-4C58-A2B8-4398033AF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53" y="2490281"/>
            <a:ext cx="3219855" cy="4367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Monitoring network being improved</a:t>
            </a:r>
          </a:p>
          <a:p>
            <a:r>
              <a:rPr lang="en-US" dirty="0"/>
              <a:t>100 wells</a:t>
            </a:r>
          </a:p>
          <a:p>
            <a:r>
              <a:rPr lang="en-US" dirty="0"/>
              <a:t>Continue to add new wells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D600FE-BBF8-4D36-A3DC-E754CF7EA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6" y="0"/>
            <a:ext cx="3219855" cy="2441643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latin typeface="Archer Bold" panose="02000000000000000000" pitchFamily="50" charset="0"/>
              </a:rPr>
              <a:t>Basin Conditions:</a:t>
            </a:r>
            <a:br>
              <a:rPr lang="en-US" dirty="0">
                <a:latin typeface="Archer Bold" panose="02000000000000000000" pitchFamily="50" charset="0"/>
              </a:rPr>
            </a:br>
            <a:r>
              <a:rPr lang="en-US" dirty="0">
                <a:latin typeface="Archer Bold" panose="02000000000000000000" pitchFamily="50" charset="0"/>
              </a:rPr>
              <a:t>Groundwater Levels</a:t>
            </a:r>
          </a:p>
        </p:txBody>
      </p:sp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660DF8A6-56E6-4EE7-B5A8-081402A4C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7" t="6910" r="3820" b="5238"/>
          <a:stretch/>
        </p:blipFill>
        <p:spPr>
          <a:xfrm>
            <a:off x="3283566" y="142240"/>
            <a:ext cx="874308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32" y="43545"/>
            <a:ext cx="3250461" cy="1609344"/>
          </a:xfrm>
        </p:spPr>
        <p:txBody>
          <a:bodyPr/>
          <a:lstStyle/>
          <a:p>
            <a:r>
              <a:rPr lang="en-US" dirty="0">
                <a:latin typeface="Archer Bold" panose="02000000000000000000"/>
              </a:rPr>
              <a:t>Change in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78" y="1569613"/>
            <a:ext cx="2404262" cy="13200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2019 to 2020</a:t>
            </a:r>
          </a:p>
        </p:txBody>
      </p:sp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2DBA884C-F3B1-4560-B5B2-68BC60F36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2" t="7112" r="3637" b="4889"/>
          <a:stretch/>
        </p:blipFill>
        <p:spPr>
          <a:xfrm>
            <a:off x="3118104" y="187563"/>
            <a:ext cx="873914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94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838422C-8102-41C9-8533-DB02F68C9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754659"/>
              </p:ext>
            </p:extLst>
          </p:nvPr>
        </p:nvGraphicFramePr>
        <p:xfrm>
          <a:off x="975360" y="599440"/>
          <a:ext cx="10982960" cy="606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BD600FE-BBF8-4D36-A3DC-E754CF7EA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691"/>
            <a:ext cx="12192000" cy="515566"/>
          </a:xfrm>
          <a:solidFill>
            <a:srgbClr val="AAD0EA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800" dirty="0">
                <a:latin typeface="Archer Bold" panose="02000000000000000000" pitchFamily="50" charset="0"/>
              </a:rPr>
              <a:t>Groundwater storage decreased slightly in 2020</a:t>
            </a:r>
          </a:p>
        </p:txBody>
      </p:sp>
    </p:spTree>
    <p:extLst>
      <p:ext uri="{BB962C8B-B14F-4D97-AF65-F5344CB8AC3E}">
        <p14:creationId xmlns:p14="http://schemas.microsoft.com/office/powerpoint/2010/main" val="210831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CFDFF566-57BD-4691-88FD-98A1DE2CF5DC}"/>
              </a:ext>
            </a:extLst>
          </p:cNvPr>
          <p:cNvSpPr txBox="1">
            <a:spLocks/>
          </p:cNvSpPr>
          <p:nvPr/>
        </p:nvSpPr>
        <p:spPr>
          <a:xfrm>
            <a:off x="496330" y="209650"/>
            <a:ext cx="10058400" cy="6954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none" dirty="0">
                <a:solidFill>
                  <a:schemeClr val="tx1"/>
                </a:solidFill>
                <a:latin typeface="Archer Bold" panose="02000000000000000000" pitchFamily="50" charset="0"/>
              </a:rPr>
              <a:t>Annual Zone 6 Water Use by Source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98290-989F-4251-9BDE-BF25EDB030F9}"/>
              </a:ext>
            </a:extLst>
          </p:cNvPr>
          <p:cNvSpPr txBox="1"/>
          <p:nvPr/>
        </p:nvSpPr>
        <p:spPr>
          <a:xfrm>
            <a:off x="8560341" y="910916"/>
            <a:ext cx="36316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Total water use remained at about 38,000 acre-feet </a:t>
            </a:r>
          </a:p>
          <a:p>
            <a:pPr marL="574675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Increased M&amp;I demand for CVP </a:t>
            </a:r>
          </a:p>
          <a:p>
            <a:pPr marL="574675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Groundwater use was 54 percent of total supply</a:t>
            </a:r>
          </a:p>
          <a:p>
            <a:pPr marL="574675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Recycled water decreased slightly last year </a:t>
            </a:r>
          </a:p>
          <a:p>
            <a:pPr marL="574675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Ag recycled water use up to 170% since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A49EF-88C4-4FF1-B211-04806AE1EC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" t="87743" r="82441" b="1779"/>
          <a:stretch/>
        </p:blipFill>
        <p:spPr>
          <a:xfrm>
            <a:off x="6712091" y="1556429"/>
            <a:ext cx="1498058" cy="721792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48208"/>
              </p:ext>
            </p:extLst>
          </p:nvPr>
        </p:nvGraphicFramePr>
        <p:xfrm>
          <a:off x="293595" y="914400"/>
          <a:ext cx="8266745" cy="594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4748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D05E1586-1DBE-4307-A62B-1CCDC2E24FEB}"/>
              </a:ext>
            </a:extLst>
          </p:cNvPr>
          <p:cNvSpPr txBox="1">
            <a:spLocks/>
          </p:cNvSpPr>
          <p:nvPr/>
        </p:nvSpPr>
        <p:spPr>
          <a:xfrm>
            <a:off x="487615" y="200473"/>
            <a:ext cx="10058400" cy="10603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none" dirty="0">
                <a:solidFill>
                  <a:schemeClr val="tx1"/>
                </a:solidFill>
                <a:latin typeface="Archer Bold" panose="02000000000000000000" pitchFamily="50" charset="0"/>
              </a:rPr>
              <a:t>Volume of Percolation, </a:t>
            </a:r>
            <a:r>
              <a:rPr lang="en-US" sz="4400" cap="none" dirty="0" err="1">
                <a:solidFill>
                  <a:schemeClr val="tx1"/>
                </a:solidFill>
                <a:latin typeface="Archer Bold" panose="02000000000000000000" pitchFamily="50" charset="0"/>
              </a:rPr>
              <a:t>afy</a:t>
            </a:r>
            <a:r>
              <a:rPr lang="en-US" sz="4400" cap="none" dirty="0">
                <a:solidFill>
                  <a:schemeClr val="tx1"/>
                </a:solidFill>
                <a:latin typeface="Archer Bold" panose="02000000000000000000" pitchFamily="50" charset="0"/>
              </a:rPr>
              <a:t>, 1994-2020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FDC585-DC4E-4249-AD5D-4C200FBB1D1B}"/>
              </a:ext>
            </a:extLst>
          </p:cNvPr>
          <p:cNvSpPr txBox="1"/>
          <p:nvPr/>
        </p:nvSpPr>
        <p:spPr>
          <a:xfrm>
            <a:off x="9324304" y="1619774"/>
            <a:ext cx="27303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Increased CVP percolation into off-stream basins</a:t>
            </a:r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0A38C40-1530-4706-A714-BCFEC90D1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863492"/>
              </p:ext>
            </p:extLst>
          </p:nvPr>
        </p:nvGraphicFramePr>
        <p:xfrm>
          <a:off x="360608" y="1269569"/>
          <a:ext cx="8961120" cy="496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5993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23FC87F0EDD944B6A1D12DAF637295" ma:contentTypeVersion="10" ma:contentTypeDescription="Create a new document." ma:contentTypeScope="" ma:versionID="86e16ecf57955c047f80afde20607513">
  <xsd:schema xmlns:xsd="http://www.w3.org/2001/XMLSchema" xmlns:xs="http://www.w3.org/2001/XMLSchema" xmlns:p="http://schemas.microsoft.com/office/2006/metadata/properties" xmlns:ns3="26469065-2d4e-4a2c-bfc8-66db703e8463" targetNamespace="http://schemas.microsoft.com/office/2006/metadata/properties" ma:root="true" ma:fieldsID="69eecb4e57c886056c31a3bea0a19db8" ns3:_="">
    <xsd:import namespace="26469065-2d4e-4a2c-bfc8-66db703e84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69065-2d4e-4a2c-bfc8-66db703e8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B096FF-1A36-4117-8ED2-70638B69A5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469065-2d4e-4a2c-bfc8-66db703e84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323910-CDEE-4216-BFD3-8A177EBF23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B5C040-834C-4870-B4C1-5C7F321213A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488</Words>
  <Application>Microsoft Office PowerPoint</Application>
  <PresentationFormat>Widescreen</PresentationFormat>
  <Paragraphs>99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Archer Bold</vt:lpstr>
      <vt:lpstr>Arial</vt:lpstr>
      <vt:lpstr>Calibri</vt:lpstr>
      <vt:lpstr>Calibri Light</vt:lpstr>
      <vt:lpstr>Wingdings</vt:lpstr>
      <vt:lpstr>Office Theme</vt:lpstr>
      <vt:lpstr>Annual Groundwater Report 2020</vt:lpstr>
      <vt:lpstr>Agenda</vt:lpstr>
      <vt:lpstr>2020 at a glance</vt:lpstr>
      <vt:lpstr>Geographic Area</vt:lpstr>
      <vt:lpstr>Basin Conditions: Groundwater Levels</vt:lpstr>
      <vt:lpstr>Change in Levels</vt:lpstr>
      <vt:lpstr>Groundwater storage decreased slightly in 2020</vt:lpstr>
      <vt:lpstr>PowerPoint Presentation</vt:lpstr>
      <vt:lpstr>PowerPoint Presentation</vt:lpstr>
      <vt:lpstr>PowerPoint Presentation</vt:lpstr>
      <vt:lpstr>Future Annual Reports</vt:lpstr>
      <vt:lpstr>Future Annual Reports </vt:lpstr>
      <vt:lpstr>Future Annual Reports</vt:lpstr>
      <vt:lpstr>Increased analysis and tracking </vt:lpstr>
      <vt:lpstr>Outlook</vt:lpstr>
      <vt:lpstr>Recommendations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Groundwater Report 2020</dc:title>
  <dc:creator>Maureen Reilly</dc:creator>
  <cp:lastModifiedBy>Iris Priestaf</cp:lastModifiedBy>
  <cp:revision>27</cp:revision>
  <dcterms:created xsi:type="dcterms:W3CDTF">2021-01-04T21:10:18Z</dcterms:created>
  <dcterms:modified xsi:type="dcterms:W3CDTF">2021-01-07T23:09:24Z</dcterms:modified>
</cp:coreProperties>
</file>