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</p:sldMasterIdLst>
  <p:notesMasterIdLst>
    <p:notesMasterId r:id="rId22"/>
  </p:notesMasterIdLst>
  <p:sldIdLst>
    <p:sldId id="758" r:id="rId2"/>
    <p:sldId id="1133" r:id="rId3"/>
    <p:sldId id="1129" r:id="rId4"/>
    <p:sldId id="1128" r:id="rId5"/>
    <p:sldId id="1132" r:id="rId6"/>
    <p:sldId id="1134" r:id="rId7"/>
    <p:sldId id="689" r:id="rId8"/>
    <p:sldId id="1143" r:id="rId9"/>
    <p:sldId id="1144" r:id="rId10"/>
    <p:sldId id="1135" r:id="rId11"/>
    <p:sldId id="1126" r:id="rId12"/>
    <p:sldId id="1140" r:id="rId13"/>
    <p:sldId id="1141" r:id="rId14"/>
    <p:sldId id="1145" r:id="rId15"/>
    <p:sldId id="1146" r:id="rId16"/>
    <p:sldId id="803" r:id="rId17"/>
    <p:sldId id="1049" r:id="rId18"/>
    <p:sldId id="1138" r:id="rId19"/>
    <p:sldId id="1139" r:id="rId20"/>
    <p:sldId id="1127" r:id="rId21"/>
  </p:sldIdLst>
  <p:sldSz cx="12192000" cy="6858000"/>
  <p:notesSz cx="7077075" cy="9004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9F6"/>
    <a:srgbClr val="4472C4"/>
    <a:srgbClr val="CC66FF"/>
    <a:srgbClr val="D1ECF7"/>
    <a:srgbClr val="7DD35B"/>
    <a:srgbClr val="66CB3D"/>
    <a:srgbClr val="F2F8EE"/>
    <a:srgbClr val="04DE0E"/>
    <a:srgbClr val="FF33CC"/>
    <a:srgbClr val="FF99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4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149" d="100"/>
        <a:sy n="149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7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todd-dc2\data\Projects\San%20Benito%20GSP%2037643\Data\Database\Water%20Levels\hydrograph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606368077328"/>
          <c:y val="6.4472793640345971E-2"/>
          <c:w val="0.81521970585864301"/>
          <c:h val="0.75252761666299672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Data!$C$1</c:f>
              <c:strCache>
                <c:ptCount val="1"/>
                <c:pt idx="0">
                  <c:v>WSE</c:v>
                </c:pt>
              </c:strCache>
            </c:strRef>
          </c:tx>
          <c:xVal>
            <c:numRef>
              <c:f>Data!$B$4474:$B$4659</c:f>
              <c:numCache>
                <c:formatCode>m/d/yyyy</c:formatCode>
                <c:ptCount val="186"/>
                <c:pt idx="0">
                  <c:v>16528</c:v>
                </c:pt>
                <c:pt idx="1">
                  <c:v>16742</c:v>
                </c:pt>
                <c:pt idx="2">
                  <c:v>16862</c:v>
                </c:pt>
                <c:pt idx="3">
                  <c:v>17137</c:v>
                </c:pt>
                <c:pt idx="4">
                  <c:v>17258</c:v>
                </c:pt>
                <c:pt idx="5">
                  <c:v>17533</c:v>
                </c:pt>
                <c:pt idx="6">
                  <c:v>17624</c:v>
                </c:pt>
                <c:pt idx="7">
                  <c:v>17868</c:v>
                </c:pt>
                <c:pt idx="8">
                  <c:v>18225</c:v>
                </c:pt>
                <c:pt idx="9">
                  <c:v>18331</c:v>
                </c:pt>
                <c:pt idx="10">
                  <c:v>18559</c:v>
                </c:pt>
                <c:pt idx="11">
                  <c:v>18632</c:v>
                </c:pt>
                <c:pt idx="12">
                  <c:v>18643</c:v>
                </c:pt>
                <c:pt idx="13">
                  <c:v>18653</c:v>
                </c:pt>
                <c:pt idx="14">
                  <c:v>18681</c:v>
                </c:pt>
                <c:pt idx="15">
                  <c:v>18708</c:v>
                </c:pt>
                <c:pt idx="16">
                  <c:v>18736</c:v>
                </c:pt>
                <c:pt idx="17">
                  <c:v>18812</c:v>
                </c:pt>
                <c:pt idx="18">
                  <c:v>18827</c:v>
                </c:pt>
                <c:pt idx="19">
                  <c:v>18843</c:v>
                </c:pt>
                <c:pt idx="20">
                  <c:v>18857</c:v>
                </c:pt>
                <c:pt idx="21">
                  <c:v>18883</c:v>
                </c:pt>
                <c:pt idx="22">
                  <c:v>18911</c:v>
                </c:pt>
                <c:pt idx="23">
                  <c:v>18939</c:v>
                </c:pt>
                <c:pt idx="24">
                  <c:v>19078</c:v>
                </c:pt>
                <c:pt idx="25">
                  <c:v>19826</c:v>
                </c:pt>
                <c:pt idx="26">
                  <c:v>20173</c:v>
                </c:pt>
                <c:pt idx="27">
                  <c:v>20561</c:v>
                </c:pt>
                <c:pt idx="28">
                  <c:v>20917</c:v>
                </c:pt>
                <c:pt idx="29">
                  <c:v>21296</c:v>
                </c:pt>
                <c:pt idx="30">
                  <c:v>21511</c:v>
                </c:pt>
                <c:pt idx="31">
                  <c:v>21641</c:v>
                </c:pt>
                <c:pt idx="32">
                  <c:v>22007</c:v>
                </c:pt>
                <c:pt idx="33">
                  <c:v>22341</c:v>
                </c:pt>
                <c:pt idx="34">
                  <c:v>22737</c:v>
                </c:pt>
                <c:pt idx="35">
                  <c:v>23071</c:v>
                </c:pt>
                <c:pt idx="36">
                  <c:v>23802</c:v>
                </c:pt>
                <c:pt idx="37">
                  <c:v>24204</c:v>
                </c:pt>
                <c:pt idx="38">
                  <c:v>24532</c:v>
                </c:pt>
                <c:pt idx="39">
                  <c:v>24875</c:v>
                </c:pt>
                <c:pt idx="40">
                  <c:v>24899</c:v>
                </c:pt>
                <c:pt idx="41">
                  <c:v>25263</c:v>
                </c:pt>
                <c:pt idx="42">
                  <c:v>25628</c:v>
                </c:pt>
                <c:pt idx="43">
                  <c:v>25993</c:v>
                </c:pt>
                <c:pt idx="44">
                  <c:v>26359</c:v>
                </c:pt>
                <c:pt idx="45">
                  <c:v>26573</c:v>
                </c:pt>
                <c:pt idx="46">
                  <c:v>26724</c:v>
                </c:pt>
                <c:pt idx="47">
                  <c:v>27089</c:v>
                </c:pt>
                <c:pt idx="48">
                  <c:v>27454</c:v>
                </c:pt>
                <c:pt idx="49">
                  <c:v>27668</c:v>
                </c:pt>
                <c:pt idx="50">
                  <c:v>27820</c:v>
                </c:pt>
                <c:pt idx="51">
                  <c:v>28034</c:v>
                </c:pt>
                <c:pt idx="52">
                  <c:v>28185</c:v>
                </c:pt>
                <c:pt idx="53">
                  <c:v>28277</c:v>
                </c:pt>
                <c:pt idx="54">
                  <c:v>28550</c:v>
                </c:pt>
                <c:pt idx="55">
                  <c:v>28764</c:v>
                </c:pt>
                <c:pt idx="56">
                  <c:v>28915</c:v>
                </c:pt>
                <c:pt idx="57">
                  <c:v>29129</c:v>
                </c:pt>
                <c:pt idx="58">
                  <c:v>29292</c:v>
                </c:pt>
                <c:pt idx="59">
                  <c:v>29495</c:v>
                </c:pt>
                <c:pt idx="60">
                  <c:v>29646</c:v>
                </c:pt>
                <c:pt idx="61">
                  <c:v>29860</c:v>
                </c:pt>
                <c:pt idx="62">
                  <c:v>30011</c:v>
                </c:pt>
                <c:pt idx="63">
                  <c:v>30225</c:v>
                </c:pt>
                <c:pt idx="64">
                  <c:v>30376</c:v>
                </c:pt>
                <c:pt idx="65">
                  <c:v>30590</c:v>
                </c:pt>
                <c:pt idx="66">
                  <c:v>30742</c:v>
                </c:pt>
                <c:pt idx="67">
                  <c:v>30956</c:v>
                </c:pt>
                <c:pt idx="68">
                  <c:v>31107</c:v>
                </c:pt>
                <c:pt idx="69">
                  <c:v>31321</c:v>
                </c:pt>
                <c:pt idx="70">
                  <c:v>31472</c:v>
                </c:pt>
                <c:pt idx="71">
                  <c:v>31686</c:v>
                </c:pt>
                <c:pt idx="72">
                  <c:v>31837</c:v>
                </c:pt>
                <c:pt idx="73">
                  <c:v>32051</c:v>
                </c:pt>
                <c:pt idx="74">
                  <c:v>32203</c:v>
                </c:pt>
                <c:pt idx="75">
                  <c:v>32417</c:v>
                </c:pt>
                <c:pt idx="76">
                  <c:v>32568</c:v>
                </c:pt>
                <c:pt idx="77">
                  <c:v>32782</c:v>
                </c:pt>
                <c:pt idx="78">
                  <c:v>32933</c:v>
                </c:pt>
                <c:pt idx="79">
                  <c:v>33147</c:v>
                </c:pt>
                <c:pt idx="80">
                  <c:v>33298</c:v>
                </c:pt>
                <c:pt idx="81">
                  <c:v>33420</c:v>
                </c:pt>
                <c:pt idx="82">
                  <c:v>33512</c:v>
                </c:pt>
                <c:pt idx="83">
                  <c:v>33604</c:v>
                </c:pt>
                <c:pt idx="84">
                  <c:v>33664</c:v>
                </c:pt>
                <c:pt idx="85">
                  <c:v>33878</c:v>
                </c:pt>
                <c:pt idx="86">
                  <c:v>33970</c:v>
                </c:pt>
                <c:pt idx="87">
                  <c:v>34029</c:v>
                </c:pt>
                <c:pt idx="88">
                  <c:v>34151</c:v>
                </c:pt>
                <c:pt idx="89">
                  <c:v>34243</c:v>
                </c:pt>
                <c:pt idx="90">
                  <c:v>34335</c:v>
                </c:pt>
                <c:pt idx="91">
                  <c:v>34394</c:v>
                </c:pt>
                <c:pt idx="92">
                  <c:v>34516</c:v>
                </c:pt>
                <c:pt idx="93">
                  <c:v>34608</c:v>
                </c:pt>
                <c:pt idx="94">
                  <c:v>34700</c:v>
                </c:pt>
                <c:pt idx="95">
                  <c:v>34759</c:v>
                </c:pt>
                <c:pt idx="96">
                  <c:v>34881</c:v>
                </c:pt>
                <c:pt idx="97">
                  <c:v>34973</c:v>
                </c:pt>
                <c:pt idx="98">
                  <c:v>35065</c:v>
                </c:pt>
                <c:pt idx="99">
                  <c:v>35125</c:v>
                </c:pt>
                <c:pt idx="100">
                  <c:v>35247</c:v>
                </c:pt>
                <c:pt idx="101">
                  <c:v>35339</c:v>
                </c:pt>
                <c:pt idx="102">
                  <c:v>35431</c:v>
                </c:pt>
                <c:pt idx="103">
                  <c:v>35490</c:v>
                </c:pt>
                <c:pt idx="104">
                  <c:v>35612</c:v>
                </c:pt>
                <c:pt idx="105">
                  <c:v>35704</c:v>
                </c:pt>
                <c:pt idx="106">
                  <c:v>35796</c:v>
                </c:pt>
                <c:pt idx="107">
                  <c:v>35855</c:v>
                </c:pt>
                <c:pt idx="108">
                  <c:v>35977</c:v>
                </c:pt>
                <c:pt idx="109">
                  <c:v>36069</c:v>
                </c:pt>
                <c:pt idx="110">
                  <c:v>36161</c:v>
                </c:pt>
                <c:pt idx="111">
                  <c:v>36220</c:v>
                </c:pt>
                <c:pt idx="112">
                  <c:v>36342</c:v>
                </c:pt>
                <c:pt idx="113">
                  <c:v>36434</c:v>
                </c:pt>
                <c:pt idx="114">
                  <c:v>36526</c:v>
                </c:pt>
                <c:pt idx="115">
                  <c:v>36586</c:v>
                </c:pt>
                <c:pt idx="116">
                  <c:v>36708</c:v>
                </c:pt>
                <c:pt idx="117">
                  <c:v>36800</c:v>
                </c:pt>
                <c:pt idx="118">
                  <c:v>36892</c:v>
                </c:pt>
                <c:pt idx="119">
                  <c:v>36951</c:v>
                </c:pt>
                <c:pt idx="120">
                  <c:v>37073</c:v>
                </c:pt>
                <c:pt idx="121">
                  <c:v>37165</c:v>
                </c:pt>
                <c:pt idx="122">
                  <c:v>37257</c:v>
                </c:pt>
                <c:pt idx="123">
                  <c:v>37316</c:v>
                </c:pt>
                <c:pt idx="124">
                  <c:v>37438</c:v>
                </c:pt>
                <c:pt idx="125">
                  <c:v>37530</c:v>
                </c:pt>
                <c:pt idx="126">
                  <c:v>37622</c:v>
                </c:pt>
                <c:pt idx="127">
                  <c:v>37681</c:v>
                </c:pt>
                <c:pt idx="128">
                  <c:v>37803</c:v>
                </c:pt>
                <c:pt idx="129">
                  <c:v>37895</c:v>
                </c:pt>
                <c:pt idx="130">
                  <c:v>37987</c:v>
                </c:pt>
                <c:pt idx="131">
                  <c:v>38047</c:v>
                </c:pt>
                <c:pt idx="132">
                  <c:v>38169</c:v>
                </c:pt>
                <c:pt idx="133">
                  <c:v>38261</c:v>
                </c:pt>
                <c:pt idx="134">
                  <c:v>38353</c:v>
                </c:pt>
                <c:pt idx="135">
                  <c:v>38412</c:v>
                </c:pt>
                <c:pt idx="136">
                  <c:v>38534</c:v>
                </c:pt>
                <c:pt idx="137">
                  <c:v>38626</c:v>
                </c:pt>
                <c:pt idx="138">
                  <c:v>38718</c:v>
                </c:pt>
                <c:pt idx="139">
                  <c:v>38808</c:v>
                </c:pt>
                <c:pt idx="140">
                  <c:v>38899</c:v>
                </c:pt>
                <c:pt idx="141">
                  <c:v>38991</c:v>
                </c:pt>
                <c:pt idx="142">
                  <c:v>39083</c:v>
                </c:pt>
                <c:pt idx="143">
                  <c:v>39173</c:v>
                </c:pt>
                <c:pt idx="144">
                  <c:v>39264</c:v>
                </c:pt>
                <c:pt idx="145">
                  <c:v>39356</c:v>
                </c:pt>
                <c:pt idx="146">
                  <c:v>39448</c:v>
                </c:pt>
                <c:pt idx="147">
                  <c:v>39539</c:v>
                </c:pt>
                <c:pt idx="148">
                  <c:v>39630</c:v>
                </c:pt>
                <c:pt idx="149">
                  <c:v>39722</c:v>
                </c:pt>
                <c:pt idx="150">
                  <c:v>39814</c:v>
                </c:pt>
                <c:pt idx="151">
                  <c:v>39904</c:v>
                </c:pt>
                <c:pt idx="152">
                  <c:v>39995</c:v>
                </c:pt>
                <c:pt idx="153">
                  <c:v>40087</c:v>
                </c:pt>
                <c:pt idx="154">
                  <c:v>40179</c:v>
                </c:pt>
                <c:pt idx="155">
                  <c:v>40269</c:v>
                </c:pt>
                <c:pt idx="156">
                  <c:v>40360</c:v>
                </c:pt>
                <c:pt idx="157">
                  <c:v>40452</c:v>
                </c:pt>
                <c:pt idx="158">
                  <c:v>40544</c:v>
                </c:pt>
                <c:pt idx="159">
                  <c:v>40634</c:v>
                </c:pt>
                <c:pt idx="160">
                  <c:v>40725</c:v>
                </c:pt>
                <c:pt idx="161">
                  <c:v>40817</c:v>
                </c:pt>
                <c:pt idx="162">
                  <c:v>40889</c:v>
                </c:pt>
                <c:pt idx="163">
                  <c:v>40917</c:v>
                </c:pt>
                <c:pt idx="164">
                  <c:v>41010</c:v>
                </c:pt>
                <c:pt idx="165">
                  <c:v>41096</c:v>
                </c:pt>
                <c:pt idx="166">
                  <c:v>41184</c:v>
                </c:pt>
                <c:pt idx="167">
                  <c:v>41303.563888888886</c:v>
                </c:pt>
                <c:pt idx="168">
                  <c:v>41373.364583333328</c:v>
                </c:pt>
                <c:pt idx="169">
                  <c:v>41466.432638888888</c:v>
                </c:pt>
                <c:pt idx="170">
                  <c:v>41575.466666666667</c:v>
                </c:pt>
                <c:pt idx="171">
                  <c:v>41660.560416666667</c:v>
                </c:pt>
                <c:pt idx="172">
                  <c:v>41739.490277777775</c:v>
                </c:pt>
                <c:pt idx="173">
                  <c:v>41843.595833333333</c:v>
                </c:pt>
                <c:pt idx="174">
                  <c:v>41949.400694444441</c:v>
                </c:pt>
                <c:pt idx="175">
                  <c:v>42026.630555555552</c:v>
                </c:pt>
                <c:pt idx="176">
                  <c:v>42123.628472222219</c:v>
                </c:pt>
                <c:pt idx="177">
                  <c:v>42285.591666666667</c:v>
                </c:pt>
                <c:pt idx="178">
                  <c:v>42395.581944444442</c:v>
                </c:pt>
                <c:pt idx="179">
                  <c:v>42486.48333333333</c:v>
                </c:pt>
                <c:pt idx="180">
                  <c:v>42592.527777777774</c:v>
                </c:pt>
                <c:pt idx="181">
                  <c:v>42675.5625</c:v>
                </c:pt>
                <c:pt idx="182">
                  <c:v>42740.454861111109</c:v>
                </c:pt>
                <c:pt idx="183">
                  <c:v>42837.607638888891</c:v>
                </c:pt>
                <c:pt idx="184">
                  <c:v>42943.678472222222</c:v>
                </c:pt>
                <c:pt idx="185">
                  <c:v>43036.466666666667</c:v>
                </c:pt>
              </c:numCache>
            </c:numRef>
          </c:xVal>
          <c:yVal>
            <c:numRef>
              <c:f>Data!$C$4474:$C$4659</c:f>
              <c:numCache>
                <c:formatCode>General</c:formatCode>
                <c:ptCount val="186"/>
                <c:pt idx="0">
                  <c:v>183.1</c:v>
                </c:pt>
                <c:pt idx="1">
                  <c:v>164.8</c:v>
                </c:pt>
                <c:pt idx="2">
                  <c:v>179.2</c:v>
                </c:pt>
                <c:pt idx="3">
                  <c:v>166</c:v>
                </c:pt>
                <c:pt idx="4">
                  <c:v>171</c:v>
                </c:pt>
                <c:pt idx="5">
                  <c:v>149.80000000000001</c:v>
                </c:pt>
                <c:pt idx="6">
                  <c:v>164.5</c:v>
                </c:pt>
                <c:pt idx="7">
                  <c:v>145.4</c:v>
                </c:pt>
                <c:pt idx="8">
                  <c:v>139</c:v>
                </c:pt>
                <c:pt idx="9">
                  <c:v>143.69999999999999</c:v>
                </c:pt>
                <c:pt idx="10">
                  <c:v>129.4</c:v>
                </c:pt>
                <c:pt idx="11">
                  <c:v>133.30000000000001</c:v>
                </c:pt>
                <c:pt idx="12">
                  <c:v>133.69999999999999</c:v>
                </c:pt>
                <c:pt idx="13">
                  <c:v>134.30000000000001</c:v>
                </c:pt>
                <c:pt idx="14">
                  <c:v>136.19999999999999</c:v>
                </c:pt>
                <c:pt idx="15">
                  <c:v>137</c:v>
                </c:pt>
                <c:pt idx="16">
                  <c:v>132.80000000000001</c:v>
                </c:pt>
                <c:pt idx="17">
                  <c:v>95.6</c:v>
                </c:pt>
                <c:pt idx="18">
                  <c:v>77.599999999999994</c:v>
                </c:pt>
                <c:pt idx="19">
                  <c:v>122.4</c:v>
                </c:pt>
                <c:pt idx="20">
                  <c:v>118.8</c:v>
                </c:pt>
                <c:pt idx="21">
                  <c:v>122.6</c:v>
                </c:pt>
                <c:pt idx="22">
                  <c:v>123.6</c:v>
                </c:pt>
                <c:pt idx="23">
                  <c:v>125.8</c:v>
                </c:pt>
                <c:pt idx="24">
                  <c:v>133.19999999999999</c:v>
                </c:pt>
                <c:pt idx="25">
                  <c:v>137.80000000000001</c:v>
                </c:pt>
                <c:pt idx="26">
                  <c:v>130.1</c:v>
                </c:pt>
                <c:pt idx="27">
                  <c:v>124.1</c:v>
                </c:pt>
                <c:pt idx="28">
                  <c:v>121.6</c:v>
                </c:pt>
                <c:pt idx="29">
                  <c:v>126.8</c:v>
                </c:pt>
                <c:pt idx="30">
                  <c:v>127.3</c:v>
                </c:pt>
                <c:pt idx="31">
                  <c:v>130.80000000000001</c:v>
                </c:pt>
                <c:pt idx="32">
                  <c:v>131.80000000000001</c:v>
                </c:pt>
                <c:pt idx="33">
                  <c:v>126.8</c:v>
                </c:pt>
                <c:pt idx="34">
                  <c:v>118.8</c:v>
                </c:pt>
                <c:pt idx="35">
                  <c:v>115.6</c:v>
                </c:pt>
                <c:pt idx="36">
                  <c:v>104.1</c:v>
                </c:pt>
                <c:pt idx="37">
                  <c:v>103.1</c:v>
                </c:pt>
                <c:pt idx="38">
                  <c:v>108</c:v>
                </c:pt>
                <c:pt idx="39">
                  <c:v>114.3</c:v>
                </c:pt>
                <c:pt idx="40">
                  <c:v>115.8</c:v>
                </c:pt>
                <c:pt idx="41">
                  <c:v>118</c:v>
                </c:pt>
                <c:pt idx="42">
                  <c:v>126.5</c:v>
                </c:pt>
                <c:pt idx="43">
                  <c:v>128.30000000000001</c:v>
                </c:pt>
                <c:pt idx="44">
                  <c:v>123</c:v>
                </c:pt>
                <c:pt idx="45">
                  <c:v>101</c:v>
                </c:pt>
                <c:pt idx="46">
                  <c:v>113</c:v>
                </c:pt>
                <c:pt idx="47">
                  <c:v>122</c:v>
                </c:pt>
                <c:pt idx="48">
                  <c:v>122</c:v>
                </c:pt>
                <c:pt idx="49">
                  <c:v>117</c:v>
                </c:pt>
                <c:pt idx="50">
                  <c:v>123</c:v>
                </c:pt>
                <c:pt idx="51">
                  <c:v>108</c:v>
                </c:pt>
                <c:pt idx="52">
                  <c:v>114</c:v>
                </c:pt>
                <c:pt idx="53">
                  <c:v>100</c:v>
                </c:pt>
                <c:pt idx="54">
                  <c:v>84</c:v>
                </c:pt>
                <c:pt idx="55">
                  <c:v>85.5</c:v>
                </c:pt>
                <c:pt idx="56">
                  <c:v>108.7</c:v>
                </c:pt>
                <c:pt idx="57">
                  <c:v>84</c:v>
                </c:pt>
                <c:pt idx="58">
                  <c:v>108.2</c:v>
                </c:pt>
                <c:pt idx="59">
                  <c:v>105</c:v>
                </c:pt>
                <c:pt idx="60">
                  <c:v>120.5</c:v>
                </c:pt>
                <c:pt idx="61">
                  <c:v>98.5</c:v>
                </c:pt>
                <c:pt idx="62">
                  <c:v>108</c:v>
                </c:pt>
                <c:pt idx="63">
                  <c:v>99</c:v>
                </c:pt>
                <c:pt idx="64">
                  <c:v>127</c:v>
                </c:pt>
                <c:pt idx="65">
                  <c:v>131</c:v>
                </c:pt>
                <c:pt idx="66">
                  <c:v>142</c:v>
                </c:pt>
                <c:pt idx="67">
                  <c:v>139</c:v>
                </c:pt>
                <c:pt idx="68">
                  <c:v>149</c:v>
                </c:pt>
                <c:pt idx="69">
                  <c:v>125</c:v>
                </c:pt>
                <c:pt idx="70">
                  <c:v>139</c:v>
                </c:pt>
                <c:pt idx="71">
                  <c:v>129</c:v>
                </c:pt>
                <c:pt idx="72">
                  <c:v>138</c:v>
                </c:pt>
                <c:pt idx="73">
                  <c:v>121</c:v>
                </c:pt>
                <c:pt idx="74">
                  <c:v>128</c:v>
                </c:pt>
                <c:pt idx="75">
                  <c:v>121</c:v>
                </c:pt>
                <c:pt idx="76">
                  <c:v>133</c:v>
                </c:pt>
                <c:pt idx="77">
                  <c:v>112</c:v>
                </c:pt>
                <c:pt idx="78">
                  <c:v>130</c:v>
                </c:pt>
                <c:pt idx="79">
                  <c:v>110</c:v>
                </c:pt>
                <c:pt idx="80">
                  <c:v>115</c:v>
                </c:pt>
                <c:pt idx="81">
                  <c:v>124</c:v>
                </c:pt>
                <c:pt idx="82">
                  <c:v>112</c:v>
                </c:pt>
                <c:pt idx="83">
                  <c:v>123</c:v>
                </c:pt>
                <c:pt idx="84">
                  <c:v>126</c:v>
                </c:pt>
                <c:pt idx="85">
                  <c:v>97</c:v>
                </c:pt>
                <c:pt idx="86">
                  <c:v>96</c:v>
                </c:pt>
                <c:pt idx="87">
                  <c:v>108</c:v>
                </c:pt>
                <c:pt idx="88">
                  <c:v>113</c:v>
                </c:pt>
                <c:pt idx="89">
                  <c:v>122</c:v>
                </c:pt>
                <c:pt idx="90">
                  <c:v>129</c:v>
                </c:pt>
                <c:pt idx="91">
                  <c:v>124</c:v>
                </c:pt>
                <c:pt idx="92">
                  <c:v>119</c:v>
                </c:pt>
                <c:pt idx="93">
                  <c:v>118</c:v>
                </c:pt>
                <c:pt idx="94">
                  <c:v>137</c:v>
                </c:pt>
                <c:pt idx="95">
                  <c:v>139</c:v>
                </c:pt>
                <c:pt idx="96">
                  <c:v>130</c:v>
                </c:pt>
                <c:pt idx="97">
                  <c:v>144</c:v>
                </c:pt>
                <c:pt idx="98">
                  <c:v>149</c:v>
                </c:pt>
                <c:pt idx="99">
                  <c:v>166</c:v>
                </c:pt>
                <c:pt idx="100">
                  <c:v>155</c:v>
                </c:pt>
                <c:pt idx="101">
                  <c:v>164</c:v>
                </c:pt>
                <c:pt idx="102">
                  <c:v>181.9</c:v>
                </c:pt>
                <c:pt idx="103">
                  <c:v>186.7</c:v>
                </c:pt>
                <c:pt idx="104">
                  <c:v>176.1</c:v>
                </c:pt>
                <c:pt idx="105">
                  <c:v>176.1</c:v>
                </c:pt>
                <c:pt idx="106">
                  <c:v>191</c:v>
                </c:pt>
                <c:pt idx="107">
                  <c:v>197</c:v>
                </c:pt>
                <c:pt idx="108">
                  <c:v>190</c:v>
                </c:pt>
                <c:pt idx="109">
                  <c:v>186.8</c:v>
                </c:pt>
                <c:pt idx="110">
                  <c:v>195.1</c:v>
                </c:pt>
                <c:pt idx="111">
                  <c:v>197.5</c:v>
                </c:pt>
                <c:pt idx="112">
                  <c:v>186.7</c:v>
                </c:pt>
                <c:pt idx="113">
                  <c:v>185</c:v>
                </c:pt>
                <c:pt idx="114">
                  <c:v>191.3</c:v>
                </c:pt>
                <c:pt idx="115">
                  <c:v>196.5</c:v>
                </c:pt>
                <c:pt idx="116">
                  <c:v>185.1</c:v>
                </c:pt>
                <c:pt idx="117">
                  <c:v>186.4</c:v>
                </c:pt>
                <c:pt idx="118">
                  <c:v>194</c:v>
                </c:pt>
                <c:pt idx="119">
                  <c:v>196.4</c:v>
                </c:pt>
                <c:pt idx="120">
                  <c:v>183.4</c:v>
                </c:pt>
                <c:pt idx="121">
                  <c:v>185</c:v>
                </c:pt>
                <c:pt idx="122">
                  <c:v>194.5</c:v>
                </c:pt>
                <c:pt idx="123">
                  <c:v>194.8</c:v>
                </c:pt>
                <c:pt idx="124">
                  <c:v>181.9</c:v>
                </c:pt>
                <c:pt idx="125">
                  <c:v>182.7</c:v>
                </c:pt>
                <c:pt idx="126">
                  <c:v>193.62</c:v>
                </c:pt>
                <c:pt idx="127">
                  <c:v>193.91</c:v>
                </c:pt>
                <c:pt idx="128">
                  <c:v>183.47</c:v>
                </c:pt>
                <c:pt idx="129">
                  <c:v>185.62</c:v>
                </c:pt>
                <c:pt idx="130">
                  <c:v>194.45</c:v>
                </c:pt>
                <c:pt idx="131">
                  <c:v>191.25</c:v>
                </c:pt>
                <c:pt idx="132">
                  <c:v>180.1</c:v>
                </c:pt>
                <c:pt idx="133">
                  <c:v>183.9</c:v>
                </c:pt>
                <c:pt idx="134">
                  <c:v>192.9</c:v>
                </c:pt>
                <c:pt idx="135">
                  <c:v>197.4</c:v>
                </c:pt>
                <c:pt idx="136">
                  <c:v>185</c:v>
                </c:pt>
                <c:pt idx="137">
                  <c:v>186.35</c:v>
                </c:pt>
                <c:pt idx="138">
                  <c:v>195.03</c:v>
                </c:pt>
                <c:pt idx="139">
                  <c:v>197.97</c:v>
                </c:pt>
                <c:pt idx="140">
                  <c:v>186.63</c:v>
                </c:pt>
                <c:pt idx="141">
                  <c:v>188.35</c:v>
                </c:pt>
                <c:pt idx="142">
                  <c:v>193.64</c:v>
                </c:pt>
                <c:pt idx="143">
                  <c:v>191.41</c:v>
                </c:pt>
                <c:pt idx="144">
                  <c:v>186.09</c:v>
                </c:pt>
                <c:pt idx="145">
                  <c:v>185.7</c:v>
                </c:pt>
                <c:pt idx="146">
                  <c:v>190.64</c:v>
                </c:pt>
                <c:pt idx="147">
                  <c:v>188.82</c:v>
                </c:pt>
                <c:pt idx="148">
                  <c:v>187.82</c:v>
                </c:pt>
                <c:pt idx="149">
                  <c:v>186.45</c:v>
                </c:pt>
                <c:pt idx="150">
                  <c:v>187.88</c:v>
                </c:pt>
                <c:pt idx="151">
                  <c:v>192.81</c:v>
                </c:pt>
                <c:pt idx="152">
                  <c:v>190.88</c:v>
                </c:pt>
                <c:pt idx="153">
                  <c:v>187.64</c:v>
                </c:pt>
                <c:pt idx="154">
                  <c:v>189.26</c:v>
                </c:pt>
                <c:pt idx="155">
                  <c:v>189.41</c:v>
                </c:pt>
                <c:pt idx="156">
                  <c:v>187.88</c:v>
                </c:pt>
                <c:pt idx="157">
                  <c:v>187.47</c:v>
                </c:pt>
                <c:pt idx="158">
                  <c:v>188.68</c:v>
                </c:pt>
                <c:pt idx="159">
                  <c:v>190.57</c:v>
                </c:pt>
                <c:pt idx="160">
                  <c:v>189.77</c:v>
                </c:pt>
                <c:pt idx="161">
                  <c:v>182.76</c:v>
                </c:pt>
                <c:pt idx="162">
                  <c:v>180.76</c:v>
                </c:pt>
                <c:pt idx="163">
                  <c:v>186.57999999999998</c:v>
                </c:pt>
                <c:pt idx="164">
                  <c:v>184.55</c:v>
                </c:pt>
                <c:pt idx="165">
                  <c:v>182.55</c:v>
                </c:pt>
                <c:pt idx="166">
                  <c:v>184.11</c:v>
                </c:pt>
                <c:pt idx="167">
                  <c:v>182.26</c:v>
                </c:pt>
                <c:pt idx="168">
                  <c:v>180.61</c:v>
                </c:pt>
                <c:pt idx="169">
                  <c:v>176.81</c:v>
                </c:pt>
                <c:pt idx="170">
                  <c:v>165.89</c:v>
                </c:pt>
                <c:pt idx="171">
                  <c:v>174.61</c:v>
                </c:pt>
                <c:pt idx="172">
                  <c:v>173.62</c:v>
                </c:pt>
                <c:pt idx="173">
                  <c:v>171.35</c:v>
                </c:pt>
                <c:pt idx="174">
                  <c:v>168.12</c:v>
                </c:pt>
                <c:pt idx="175">
                  <c:v>169.45</c:v>
                </c:pt>
                <c:pt idx="176">
                  <c:v>170.61</c:v>
                </c:pt>
                <c:pt idx="177">
                  <c:v>163.87</c:v>
                </c:pt>
                <c:pt idx="178">
                  <c:v>165.35</c:v>
                </c:pt>
                <c:pt idx="179">
                  <c:v>167.44</c:v>
                </c:pt>
                <c:pt idx="180">
                  <c:v>140.57</c:v>
                </c:pt>
                <c:pt idx="181">
                  <c:v>150.62</c:v>
                </c:pt>
                <c:pt idx="182">
                  <c:v>159.37</c:v>
                </c:pt>
                <c:pt idx="183">
                  <c:v>173.25</c:v>
                </c:pt>
                <c:pt idx="184">
                  <c:v>167.32</c:v>
                </c:pt>
                <c:pt idx="185">
                  <c:v>165.49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9A-424B-A4C0-E0FD606C9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509008"/>
        <c:axId val="1184614112"/>
      </c:scatterChart>
      <c:valAx>
        <c:axId val="221509008"/>
        <c:scaling>
          <c:orientation val="minMax"/>
          <c:max val="51877"/>
          <c:min val="14621"/>
        </c:scaling>
        <c:delete val="0"/>
        <c:axPos val="b"/>
        <c:majorGridlines/>
        <c:minorGridlines>
          <c:spPr>
            <a:ln w="3175">
              <a:solidFill>
                <a:srgbClr val="0000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>
                    <a:solidFill>
                      <a:srgbClr val="C0C0C0"/>
                    </a:solidFill>
                  </a:defRPr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[$-409]yyyy;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84614112"/>
        <c:crosses val="autoZero"/>
        <c:crossBetween val="midCat"/>
        <c:majorUnit val="3655"/>
      </c:valAx>
      <c:valAx>
        <c:axId val="1184614112"/>
        <c:scaling>
          <c:orientation val="minMax"/>
        </c:scaling>
        <c:delete val="0"/>
        <c:axPos val="l"/>
        <c:majorGridlines/>
        <c:minorGridlines>
          <c:spPr>
            <a:ln w="3175">
              <a:solidFill>
                <a:srgbClr val="000000"/>
              </a:solidFill>
              <a:prstDash val="lgDashDotDot"/>
            </a:ln>
          </c:spPr>
        </c:min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GW Elev (ft msl)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21509008"/>
        <c:crosses val="autoZero"/>
        <c:crossBetween val="midCat"/>
        <c:majorUnit val="50"/>
        <c:minorUnit val="50"/>
      </c:valAx>
      <c:spPr>
        <a:solidFill>
          <a:srgbClr val="EAEAEA"/>
        </a:solidFill>
        <a:ln w="12700">
          <a:solidFill>
            <a:srgbClr val="808080"/>
          </a:solidFill>
          <a:prstDash val="solid"/>
        </a:ln>
        <a:effectLst>
          <a:outerShdw blurRad="63500" sx="102000" sy="102000" algn="ctr">
            <a:prstClr val="black">
              <a:alpha val="40000"/>
            </a:prstClr>
          </a:outerShd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31D72D-862A-4B8A-B4C6-F332EE80770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D26A23-7474-4A39-9766-4BB60DFD61A0}">
      <dgm:prSet phldrT="[Text]"/>
      <dgm:spPr/>
      <dgm:t>
        <a:bodyPr/>
        <a:lstStyle/>
        <a:p>
          <a:r>
            <a:rPr lang="en-US" dirty="0"/>
            <a:t>Develop Surface Water Storage</a:t>
          </a:r>
        </a:p>
      </dgm:t>
    </dgm:pt>
    <dgm:pt modelId="{3B56A1BD-80DD-491C-A8B1-C37184B0CA57}" type="parTrans" cxnId="{0A7111B8-2718-45D0-A44F-668553270FA3}">
      <dgm:prSet/>
      <dgm:spPr/>
      <dgm:t>
        <a:bodyPr/>
        <a:lstStyle/>
        <a:p>
          <a:endParaRPr lang="en-US"/>
        </a:p>
      </dgm:t>
    </dgm:pt>
    <dgm:pt modelId="{CE7F6E77-4BA2-4D87-95B6-89421A0A5587}" type="sibTrans" cxnId="{0A7111B8-2718-45D0-A44F-668553270FA3}">
      <dgm:prSet/>
      <dgm:spPr/>
      <dgm:t>
        <a:bodyPr/>
        <a:lstStyle/>
        <a:p>
          <a:endParaRPr lang="en-US"/>
        </a:p>
      </dgm:t>
    </dgm:pt>
    <dgm:pt modelId="{6A7DCA53-7B18-4648-9C78-4B250DD0CADD}">
      <dgm:prSet phldrT="[Text]" custT="1"/>
      <dgm:spPr/>
      <dgm:t>
        <a:bodyPr/>
        <a:lstStyle/>
        <a:p>
          <a:pPr marL="227013" lvl="1" indent="-227013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000" kern="1200" dirty="0"/>
            <a:t>Pacheco Reservoir Expansion Project</a:t>
          </a:r>
        </a:p>
      </dgm:t>
    </dgm:pt>
    <dgm:pt modelId="{BFEC948B-01A3-4E2A-AC0E-0860FF52CAD3}" type="parTrans" cxnId="{62DC10BE-239D-42A4-BC30-9267D23FD0CE}">
      <dgm:prSet/>
      <dgm:spPr/>
      <dgm:t>
        <a:bodyPr/>
        <a:lstStyle/>
        <a:p>
          <a:endParaRPr lang="en-US"/>
        </a:p>
      </dgm:t>
    </dgm:pt>
    <dgm:pt modelId="{48CB18B8-7C32-4F01-A6CB-029888A039B7}" type="sibTrans" cxnId="{62DC10BE-239D-42A4-BC30-9267D23FD0CE}">
      <dgm:prSet/>
      <dgm:spPr/>
      <dgm:t>
        <a:bodyPr/>
        <a:lstStyle/>
        <a:p>
          <a:endParaRPr lang="en-US"/>
        </a:p>
      </dgm:t>
    </dgm:pt>
    <dgm:pt modelId="{FE18566C-20E2-47CA-9921-8360B05E07F8}">
      <dgm:prSet phldrT="[Text]"/>
      <dgm:spPr/>
      <dgm:t>
        <a:bodyPr/>
        <a:lstStyle/>
        <a:p>
          <a:r>
            <a:rPr lang="en-US" dirty="0"/>
            <a:t>Expand Managed Aquifer Recharge</a:t>
          </a:r>
        </a:p>
      </dgm:t>
    </dgm:pt>
    <dgm:pt modelId="{70DB72FD-0C1D-4AAD-B465-28C7F737C4DC}" type="parTrans" cxnId="{E29D8487-5B26-4851-A383-97F95F755AB3}">
      <dgm:prSet/>
      <dgm:spPr/>
      <dgm:t>
        <a:bodyPr/>
        <a:lstStyle/>
        <a:p>
          <a:endParaRPr lang="en-US"/>
        </a:p>
      </dgm:t>
    </dgm:pt>
    <dgm:pt modelId="{E783CD23-6B30-4F92-B0B3-1FF784EB03FA}" type="sibTrans" cxnId="{E29D8487-5B26-4851-A383-97F95F755AB3}">
      <dgm:prSet/>
      <dgm:spPr/>
      <dgm:t>
        <a:bodyPr/>
        <a:lstStyle/>
        <a:p>
          <a:endParaRPr lang="en-US"/>
        </a:p>
      </dgm:t>
    </dgm:pt>
    <dgm:pt modelId="{3EACEF0D-7856-4453-AD44-CEC5C078E0C5}">
      <dgm:prSet phldrT="[Text]" custT="1"/>
      <dgm:spPr/>
      <dgm:t>
        <a:bodyPr/>
        <a:lstStyle/>
        <a:p>
          <a:r>
            <a:rPr lang="en-US" sz="2000" dirty="0"/>
            <a:t>“Round 3” MAR project </a:t>
          </a:r>
        </a:p>
      </dgm:t>
    </dgm:pt>
    <dgm:pt modelId="{28F806CC-D20B-4BBC-AEC3-CF9B4E942481}" type="parTrans" cxnId="{1427A060-7DBF-42F0-8C5D-75B60FEA8E88}">
      <dgm:prSet/>
      <dgm:spPr/>
      <dgm:t>
        <a:bodyPr/>
        <a:lstStyle/>
        <a:p>
          <a:endParaRPr lang="en-US"/>
        </a:p>
      </dgm:t>
    </dgm:pt>
    <dgm:pt modelId="{B68DEF75-CB7D-4675-AF6C-8D3C068031A8}" type="sibTrans" cxnId="{1427A060-7DBF-42F0-8C5D-75B60FEA8E88}">
      <dgm:prSet/>
      <dgm:spPr/>
      <dgm:t>
        <a:bodyPr/>
        <a:lstStyle/>
        <a:p>
          <a:endParaRPr lang="en-US"/>
        </a:p>
      </dgm:t>
    </dgm:pt>
    <dgm:pt modelId="{CD135217-5A48-417A-969E-D38812B3F7E5}">
      <dgm:prSet phldrT="[Text]"/>
      <dgm:spPr/>
      <dgm:t>
        <a:bodyPr/>
        <a:lstStyle/>
        <a:p>
          <a:r>
            <a:rPr lang="en-US" dirty="0"/>
            <a:t>Enhance Conjunctive Use</a:t>
          </a:r>
        </a:p>
      </dgm:t>
    </dgm:pt>
    <dgm:pt modelId="{3C7B6B72-F6DB-4CEA-AB29-031FF004AE07}" type="parTrans" cxnId="{171B800D-9636-444E-8950-082A9233654C}">
      <dgm:prSet/>
      <dgm:spPr/>
      <dgm:t>
        <a:bodyPr/>
        <a:lstStyle/>
        <a:p>
          <a:endParaRPr lang="en-US"/>
        </a:p>
      </dgm:t>
    </dgm:pt>
    <dgm:pt modelId="{6A6FD801-1DA1-4213-96D8-5AF744F8033F}" type="sibTrans" cxnId="{171B800D-9636-444E-8950-082A9233654C}">
      <dgm:prSet/>
      <dgm:spPr/>
      <dgm:t>
        <a:bodyPr/>
        <a:lstStyle/>
        <a:p>
          <a:endParaRPr lang="en-US"/>
        </a:p>
      </dgm:t>
    </dgm:pt>
    <dgm:pt modelId="{1D863E57-ED95-4124-A393-009EE76371BF}">
      <dgm:prSet phldrT="[Text]"/>
      <dgm:spPr/>
      <dgm:t>
        <a:bodyPr/>
        <a:lstStyle/>
        <a:p>
          <a:r>
            <a:rPr lang="en-US" dirty="0"/>
            <a:t>Enhance Conservation</a:t>
          </a:r>
        </a:p>
      </dgm:t>
    </dgm:pt>
    <dgm:pt modelId="{9E24A217-5A9E-4610-AB7B-A61792233B93}" type="parTrans" cxnId="{F48CF3A7-58EA-4C9B-9BB4-6788F7EC853B}">
      <dgm:prSet/>
      <dgm:spPr/>
      <dgm:t>
        <a:bodyPr/>
        <a:lstStyle/>
        <a:p>
          <a:endParaRPr lang="en-US"/>
        </a:p>
      </dgm:t>
    </dgm:pt>
    <dgm:pt modelId="{4EDDA7EB-9E2A-40C5-950E-DC6897E0979A}" type="sibTrans" cxnId="{F48CF3A7-58EA-4C9B-9BB4-6788F7EC853B}">
      <dgm:prSet/>
      <dgm:spPr/>
      <dgm:t>
        <a:bodyPr/>
        <a:lstStyle/>
        <a:p>
          <a:endParaRPr lang="en-US"/>
        </a:p>
      </dgm:t>
    </dgm:pt>
    <dgm:pt modelId="{94DFDAC5-84DF-4FCB-8A24-D66D094A7546}">
      <dgm:prSet phldrT="[Text]" custT="1"/>
      <dgm:spPr/>
      <dgm:t>
        <a:bodyPr/>
        <a:lstStyle/>
        <a:p>
          <a:r>
            <a:rPr lang="en-US" sz="2000" dirty="0"/>
            <a:t>Urban</a:t>
          </a:r>
        </a:p>
      </dgm:t>
    </dgm:pt>
    <dgm:pt modelId="{443CA3E1-C234-41EF-ACC3-E2EDD852123C}" type="parTrans" cxnId="{B7DC7605-FEF8-4B68-AE00-34B8828653BF}">
      <dgm:prSet/>
      <dgm:spPr/>
      <dgm:t>
        <a:bodyPr/>
        <a:lstStyle/>
        <a:p>
          <a:endParaRPr lang="en-US"/>
        </a:p>
      </dgm:t>
    </dgm:pt>
    <dgm:pt modelId="{B697D290-A607-4B77-A713-FCE90A4B76C3}" type="sibTrans" cxnId="{B7DC7605-FEF8-4B68-AE00-34B8828653BF}">
      <dgm:prSet/>
      <dgm:spPr/>
      <dgm:t>
        <a:bodyPr/>
        <a:lstStyle/>
        <a:p>
          <a:endParaRPr lang="en-US"/>
        </a:p>
      </dgm:t>
    </dgm:pt>
    <dgm:pt modelId="{410DCF5A-DDFF-44F3-B2A7-6530FC8A999C}">
      <dgm:prSet custT="1"/>
      <dgm:spPr/>
      <dgm:t>
        <a:bodyPr/>
        <a:lstStyle/>
        <a:p>
          <a:r>
            <a:rPr lang="en-US" sz="2000" dirty="0"/>
            <a:t>Agricultural</a:t>
          </a:r>
        </a:p>
      </dgm:t>
    </dgm:pt>
    <dgm:pt modelId="{B5F00873-1B46-48BA-BD7F-10F43A4217AB}" type="parTrans" cxnId="{BF9EB29E-06D8-4BD9-9CCC-0EF14E278FAB}">
      <dgm:prSet/>
      <dgm:spPr/>
      <dgm:t>
        <a:bodyPr/>
        <a:lstStyle/>
        <a:p>
          <a:endParaRPr lang="en-US"/>
        </a:p>
      </dgm:t>
    </dgm:pt>
    <dgm:pt modelId="{B9EA6844-E3F6-4B5C-B57A-DA868A7BD061}" type="sibTrans" cxnId="{BF9EB29E-06D8-4BD9-9CCC-0EF14E278FAB}">
      <dgm:prSet/>
      <dgm:spPr/>
      <dgm:t>
        <a:bodyPr/>
        <a:lstStyle/>
        <a:p>
          <a:endParaRPr lang="en-US"/>
        </a:p>
      </dgm:t>
    </dgm:pt>
    <dgm:pt modelId="{23E827E2-6FBC-466F-8EF0-0362CE241FAA}">
      <dgm:prSet phldrT="[Text]" custT="1"/>
      <dgm:spPr/>
      <dgm:t>
        <a:bodyPr/>
        <a:lstStyle/>
        <a:p>
          <a:r>
            <a:rPr lang="en-US" sz="2000" dirty="0"/>
            <a:t>Hollister Urban Area Water / WW Plan</a:t>
          </a:r>
        </a:p>
      </dgm:t>
    </dgm:pt>
    <dgm:pt modelId="{6D618494-DF11-4530-A37C-84B89EF778BB}" type="sibTrans" cxnId="{5C2B536D-74F5-47EA-A2E1-E887E031740A}">
      <dgm:prSet/>
      <dgm:spPr/>
      <dgm:t>
        <a:bodyPr/>
        <a:lstStyle/>
        <a:p>
          <a:endParaRPr lang="en-US"/>
        </a:p>
      </dgm:t>
    </dgm:pt>
    <dgm:pt modelId="{B79F27D9-C7C0-4900-92B7-A7C27DFE9A78}" type="parTrans" cxnId="{5C2B536D-74F5-47EA-A2E1-E887E031740A}">
      <dgm:prSet/>
      <dgm:spPr/>
      <dgm:t>
        <a:bodyPr/>
        <a:lstStyle/>
        <a:p>
          <a:endParaRPr lang="en-US"/>
        </a:p>
      </dgm:t>
    </dgm:pt>
    <dgm:pt modelId="{D096E6AB-7E64-437D-A1C1-28474E01412C}">
      <dgm:prSet phldrT="[Text]"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New local reservoir?</a:t>
          </a:r>
        </a:p>
      </dgm:t>
    </dgm:pt>
    <dgm:pt modelId="{683AB776-990A-4EA5-B9BD-6C9E11B6DD49}" type="parTrans" cxnId="{407787D0-61A3-4FD7-8F2E-F59FE943D6D7}">
      <dgm:prSet/>
      <dgm:spPr/>
      <dgm:t>
        <a:bodyPr/>
        <a:lstStyle/>
        <a:p>
          <a:endParaRPr lang="en-US"/>
        </a:p>
      </dgm:t>
    </dgm:pt>
    <dgm:pt modelId="{08524D83-9A6D-4493-8155-28C9FC8C461B}" type="sibTrans" cxnId="{407787D0-61A3-4FD7-8F2E-F59FE943D6D7}">
      <dgm:prSet/>
      <dgm:spPr/>
      <dgm:t>
        <a:bodyPr/>
        <a:lstStyle/>
        <a:p>
          <a:endParaRPr lang="en-US"/>
        </a:p>
      </dgm:t>
    </dgm:pt>
    <dgm:pt modelId="{CEF571A4-7FD2-4E92-B0BD-D780C6863752}">
      <dgm:prSet phldrT="[Text]" custT="1"/>
      <dgm:spPr/>
      <dgm:t>
        <a:bodyPr/>
        <a:lstStyle/>
        <a:p>
          <a:r>
            <a:rPr lang="en-US" sz="2000" dirty="0"/>
            <a:t>Zone 3 Operations Planning Tool</a:t>
          </a:r>
        </a:p>
      </dgm:t>
    </dgm:pt>
    <dgm:pt modelId="{E0E9FA7A-48A8-4897-92DA-66685E612089}" type="parTrans" cxnId="{2B3040FA-A679-4A10-8B42-19D132D0AF20}">
      <dgm:prSet/>
      <dgm:spPr/>
      <dgm:t>
        <a:bodyPr/>
        <a:lstStyle/>
        <a:p>
          <a:endParaRPr lang="en-US"/>
        </a:p>
      </dgm:t>
    </dgm:pt>
    <dgm:pt modelId="{70E8DA02-181C-4466-BEE3-9C0D28F0C68E}" type="sibTrans" cxnId="{2B3040FA-A679-4A10-8B42-19D132D0AF20}">
      <dgm:prSet/>
      <dgm:spPr/>
      <dgm:t>
        <a:bodyPr/>
        <a:lstStyle/>
        <a:p>
          <a:endParaRPr lang="en-US"/>
        </a:p>
      </dgm:t>
    </dgm:pt>
    <dgm:pt modelId="{960105CB-A9FC-4DC5-8AF6-16C974FA3681}">
      <dgm:prSet phldrT="[Text]" custT="1"/>
      <dgm:spPr/>
      <dgm:t>
        <a:bodyPr/>
        <a:lstStyle/>
        <a:p>
          <a:r>
            <a:rPr lang="en-US" sz="2000" dirty="0"/>
            <a:t>San Juan Bautista Regional Solution</a:t>
          </a:r>
        </a:p>
      </dgm:t>
    </dgm:pt>
    <dgm:pt modelId="{9B885D9D-B7F3-43D9-9715-F77D3AD8539D}" type="parTrans" cxnId="{37172C4B-0326-4ECB-A14D-4B69D8B585CA}">
      <dgm:prSet/>
      <dgm:spPr/>
      <dgm:t>
        <a:bodyPr/>
        <a:lstStyle/>
        <a:p>
          <a:endParaRPr lang="en-US"/>
        </a:p>
      </dgm:t>
    </dgm:pt>
    <dgm:pt modelId="{99A46EC4-E126-498C-8F35-5FDAA5F01381}" type="sibTrans" cxnId="{37172C4B-0326-4ECB-A14D-4B69D8B585CA}">
      <dgm:prSet/>
      <dgm:spPr/>
      <dgm:t>
        <a:bodyPr/>
        <a:lstStyle/>
        <a:p>
          <a:endParaRPr lang="en-US"/>
        </a:p>
      </dgm:t>
    </dgm:pt>
    <dgm:pt modelId="{8690D844-07E5-4E34-BA3A-4907DE9E8FB2}">
      <dgm:prSet phldrT="[Text]" custT="1"/>
      <dgm:spPr/>
      <dgm:t>
        <a:bodyPr/>
        <a:lstStyle/>
        <a:p>
          <a:r>
            <a:rPr lang="en-US" sz="2000" dirty="0"/>
            <a:t>North County Project</a:t>
          </a:r>
        </a:p>
      </dgm:t>
    </dgm:pt>
    <dgm:pt modelId="{65B925C6-ADF8-4A73-B8C4-D30E5D4301E0}" type="parTrans" cxnId="{E2F8B06B-BD53-4A8C-9D71-4F083FD64294}">
      <dgm:prSet/>
      <dgm:spPr/>
      <dgm:t>
        <a:bodyPr/>
        <a:lstStyle/>
        <a:p>
          <a:endParaRPr lang="en-US"/>
        </a:p>
      </dgm:t>
    </dgm:pt>
    <dgm:pt modelId="{2B7C9083-27CD-43F1-8749-F5E287FD5E58}" type="sibTrans" cxnId="{E2F8B06B-BD53-4A8C-9D71-4F083FD64294}">
      <dgm:prSet/>
      <dgm:spPr/>
      <dgm:t>
        <a:bodyPr/>
        <a:lstStyle/>
        <a:p>
          <a:endParaRPr lang="en-US"/>
        </a:p>
      </dgm:t>
    </dgm:pt>
    <dgm:pt modelId="{94924B8F-B0C6-46FB-9FCB-30D2205F1181}" type="pres">
      <dgm:prSet presAssocID="{1531D72D-862A-4B8A-B4C6-F332EE807706}" presName="Name0" presStyleCnt="0">
        <dgm:presLayoutVars>
          <dgm:dir/>
          <dgm:animLvl val="lvl"/>
          <dgm:resizeHandles val="exact"/>
        </dgm:presLayoutVars>
      </dgm:prSet>
      <dgm:spPr/>
    </dgm:pt>
    <dgm:pt modelId="{8FC31B8D-FF76-4F19-B023-DB4D042D9AB6}" type="pres">
      <dgm:prSet presAssocID="{BED26A23-7474-4A39-9766-4BB60DFD61A0}" presName="composite" presStyleCnt="0"/>
      <dgm:spPr/>
    </dgm:pt>
    <dgm:pt modelId="{23BADAD1-30C7-4BC7-B37F-D15B8BF6DB12}" type="pres">
      <dgm:prSet presAssocID="{BED26A23-7474-4A39-9766-4BB60DFD61A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B68F517D-5F87-4916-A181-D80EB1C1AAFF}" type="pres">
      <dgm:prSet presAssocID="{BED26A23-7474-4A39-9766-4BB60DFD61A0}" presName="desTx" presStyleLbl="alignAccFollowNode1" presStyleIdx="0" presStyleCnt="4" custLinFactNeighborX="-336">
        <dgm:presLayoutVars>
          <dgm:bulletEnabled val="1"/>
        </dgm:presLayoutVars>
      </dgm:prSet>
      <dgm:spPr/>
    </dgm:pt>
    <dgm:pt modelId="{3A71C2D4-F524-4883-8B17-7C7B95FAB1BF}" type="pres">
      <dgm:prSet presAssocID="{CE7F6E77-4BA2-4D87-95B6-89421A0A5587}" presName="space" presStyleCnt="0"/>
      <dgm:spPr/>
    </dgm:pt>
    <dgm:pt modelId="{7EF6FC49-6B14-41E5-8246-B1141513A79E}" type="pres">
      <dgm:prSet presAssocID="{FE18566C-20E2-47CA-9921-8360B05E07F8}" presName="composite" presStyleCnt="0"/>
      <dgm:spPr/>
    </dgm:pt>
    <dgm:pt modelId="{25796152-D30E-4437-ADA8-A2823D7E5943}" type="pres">
      <dgm:prSet presAssocID="{FE18566C-20E2-47CA-9921-8360B05E07F8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7A00D6B-C1B3-4106-889C-C06EB0D3F4AD}" type="pres">
      <dgm:prSet presAssocID="{FE18566C-20E2-47CA-9921-8360B05E07F8}" presName="desTx" presStyleLbl="alignAccFollowNode1" presStyleIdx="1" presStyleCnt="4">
        <dgm:presLayoutVars>
          <dgm:bulletEnabled val="1"/>
        </dgm:presLayoutVars>
      </dgm:prSet>
      <dgm:spPr/>
    </dgm:pt>
    <dgm:pt modelId="{782B9BA3-4A31-47E4-86EA-08B313A8D171}" type="pres">
      <dgm:prSet presAssocID="{E783CD23-6B30-4F92-B0B3-1FF784EB03FA}" presName="space" presStyleCnt="0"/>
      <dgm:spPr/>
    </dgm:pt>
    <dgm:pt modelId="{75507D95-C5F5-4D5F-83FD-280E9C3A2C03}" type="pres">
      <dgm:prSet presAssocID="{CD135217-5A48-417A-969E-D38812B3F7E5}" presName="composite" presStyleCnt="0"/>
      <dgm:spPr/>
    </dgm:pt>
    <dgm:pt modelId="{64BE2437-5921-4352-A415-C742F087891E}" type="pres">
      <dgm:prSet presAssocID="{CD135217-5A48-417A-969E-D38812B3F7E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06587E4-C0CA-408B-A4AE-C605CA28AF5D}" type="pres">
      <dgm:prSet presAssocID="{CD135217-5A48-417A-969E-D38812B3F7E5}" presName="desTx" presStyleLbl="alignAccFollowNode1" presStyleIdx="2" presStyleCnt="4">
        <dgm:presLayoutVars>
          <dgm:bulletEnabled val="1"/>
        </dgm:presLayoutVars>
      </dgm:prSet>
      <dgm:spPr/>
    </dgm:pt>
    <dgm:pt modelId="{EC9E0243-47E3-4388-BFA5-709666AAC707}" type="pres">
      <dgm:prSet presAssocID="{6A6FD801-1DA1-4213-96D8-5AF744F8033F}" presName="space" presStyleCnt="0"/>
      <dgm:spPr/>
    </dgm:pt>
    <dgm:pt modelId="{0F9F5DE2-A8D9-4FC0-A8BE-7D85A9202149}" type="pres">
      <dgm:prSet presAssocID="{1D863E57-ED95-4124-A393-009EE76371BF}" presName="composite" presStyleCnt="0"/>
      <dgm:spPr/>
    </dgm:pt>
    <dgm:pt modelId="{23775B55-25EF-4A2B-AEC6-0F7FB89563FC}" type="pres">
      <dgm:prSet presAssocID="{1D863E57-ED95-4124-A393-009EE76371B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F91A748-356C-4000-B0F7-D30837A727F5}" type="pres">
      <dgm:prSet presAssocID="{1D863E57-ED95-4124-A393-009EE76371B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A79F6D00-A3EB-4E2E-8DF3-B93A84A9C1CE}" type="presOf" srcId="{FE18566C-20E2-47CA-9921-8360B05E07F8}" destId="{25796152-D30E-4437-ADA8-A2823D7E5943}" srcOrd="0" destOrd="0" presId="urn:microsoft.com/office/officeart/2005/8/layout/hList1"/>
    <dgm:cxn modelId="{B7DC7605-FEF8-4B68-AE00-34B8828653BF}" srcId="{1D863E57-ED95-4124-A393-009EE76371BF}" destId="{94DFDAC5-84DF-4FCB-8A24-D66D094A7546}" srcOrd="0" destOrd="0" parTransId="{443CA3E1-C234-41EF-ACC3-E2EDD852123C}" sibTransId="{B697D290-A607-4B77-A713-FCE90A4B76C3}"/>
    <dgm:cxn modelId="{171B800D-9636-444E-8950-082A9233654C}" srcId="{1531D72D-862A-4B8A-B4C6-F332EE807706}" destId="{CD135217-5A48-417A-969E-D38812B3F7E5}" srcOrd="2" destOrd="0" parTransId="{3C7B6B72-F6DB-4CEA-AB29-031FF004AE07}" sibTransId="{6A6FD801-1DA1-4213-96D8-5AF744F8033F}"/>
    <dgm:cxn modelId="{1427A060-7DBF-42F0-8C5D-75B60FEA8E88}" srcId="{FE18566C-20E2-47CA-9921-8360B05E07F8}" destId="{3EACEF0D-7856-4453-AD44-CEC5C078E0C5}" srcOrd="0" destOrd="0" parTransId="{28F806CC-D20B-4BBC-AEC3-CF9B4E942481}" sibTransId="{B68DEF75-CB7D-4675-AF6C-8D3C068031A8}"/>
    <dgm:cxn modelId="{37172C4B-0326-4ECB-A14D-4B69D8B585CA}" srcId="{CD135217-5A48-417A-969E-D38812B3F7E5}" destId="{960105CB-A9FC-4DC5-8AF6-16C974FA3681}" srcOrd="1" destOrd="0" parTransId="{9B885D9D-B7F3-43D9-9715-F77D3AD8539D}" sibTransId="{99A46EC4-E126-498C-8F35-5FDAA5F01381}"/>
    <dgm:cxn modelId="{E2F8B06B-BD53-4A8C-9D71-4F083FD64294}" srcId="{CD135217-5A48-417A-969E-D38812B3F7E5}" destId="{8690D844-07E5-4E34-BA3A-4907DE9E8FB2}" srcOrd="2" destOrd="0" parTransId="{65B925C6-ADF8-4A73-B8C4-D30E5D4301E0}" sibTransId="{2B7C9083-27CD-43F1-8749-F5E287FD5E58}"/>
    <dgm:cxn modelId="{5C2B536D-74F5-47EA-A2E1-E887E031740A}" srcId="{CD135217-5A48-417A-969E-D38812B3F7E5}" destId="{23E827E2-6FBC-466F-8EF0-0362CE241FAA}" srcOrd="0" destOrd="0" parTransId="{B79F27D9-C7C0-4900-92B7-A7C27DFE9A78}" sibTransId="{6D618494-DF11-4530-A37C-84B89EF778BB}"/>
    <dgm:cxn modelId="{61F7D051-585B-40B0-9701-3C77E427F4E7}" type="presOf" srcId="{BED26A23-7474-4A39-9766-4BB60DFD61A0}" destId="{23BADAD1-30C7-4BC7-B37F-D15B8BF6DB12}" srcOrd="0" destOrd="0" presId="urn:microsoft.com/office/officeart/2005/8/layout/hList1"/>
    <dgm:cxn modelId="{692ED653-196F-4C5F-9C4C-FC92753BBB1E}" type="presOf" srcId="{6A7DCA53-7B18-4648-9C78-4B250DD0CADD}" destId="{B68F517D-5F87-4916-A181-D80EB1C1AAFF}" srcOrd="0" destOrd="0" presId="urn:microsoft.com/office/officeart/2005/8/layout/hList1"/>
    <dgm:cxn modelId="{63117255-0490-4C7E-989B-6168ADA4B4B3}" type="presOf" srcId="{410DCF5A-DDFF-44F3-B2A7-6530FC8A999C}" destId="{0F91A748-356C-4000-B0F7-D30837A727F5}" srcOrd="0" destOrd="1" presId="urn:microsoft.com/office/officeart/2005/8/layout/hList1"/>
    <dgm:cxn modelId="{E29D8487-5B26-4851-A383-97F95F755AB3}" srcId="{1531D72D-862A-4B8A-B4C6-F332EE807706}" destId="{FE18566C-20E2-47CA-9921-8360B05E07F8}" srcOrd="1" destOrd="0" parTransId="{70DB72FD-0C1D-4AAD-B465-28C7F737C4DC}" sibTransId="{E783CD23-6B30-4F92-B0B3-1FF784EB03FA}"/>
    <dgm:cxn modelId="{D0B2F68F-0660-44B2-A624-BA13481DDAA0}" type="presOf" srcId="{8690D844-07E5-4E34-BA3A-4907DE9E8FB2}" destId="{406587E4-C0CA-408B-A4AE-C605CA28AF5D}" srcOrd="0" destOrd="2" presId="urn:microsoft.com/office/officeart/2005/8/layout/hList1"/>
    <dgm:cxn modelId="{D0DBE798-FF2F-4A9B-9263-CCCDFCC9C6CD}" type="presOf" srcId="{CD135217-5A48-417A-969E-D38812B3F7E5}" destId="{64BE2437-5921-4352-A415-C742F087891E}" srcOrd="0" destOrd="0" presId="urn:microsoft.com/office/officeart/2005/8/layout/hList1"/>
    <dgm:cxn modelId="{BF9EB29E-06D8-4BD9-9CCC-0EF14E278FAB}" srcId="{1D863E57-ED95-4124-A393-009EE76371BF}" destId="{410DCF5A-DDFF-44F3-B2A7-6530FC8A999C}" srcOrd="1" destOrd="0" parTransId="{B5F00873-1B46-48BA-BD7F-10F43A4217AB}" sibTransId="{B9EA6844-E3F6-4B5C-B57A-DA868A7BD061}"/>
    <dgm:cxn modelId="{F48CF3A7-58EA-4C9B-9BB4-6788F7EC853B}" srcId="{1531D72D-862A-4B8A-B4C6-F332EE807706}" destId="{1D863E57-ED95-4124-A393-009EE76371BF}" srcOrd="3" destOrd="0" parTransId="{9E24A217-5A9E-4610-AB7B-A61792233B93}" sibTransId="{4EDDA7EB-9E2A-40C5-950E-DC6897E0979A}"/>
    <dgm:cxn modelId="{3AF0D1B2-3A48-42EF-AC0E-34C4B19C94BC}" type="presOf" srcId="{1531D72D-862A-4B8A-B4C6-F332EE807706}" destId="{94924B8F-B0C6-46FB-9FCB-30D2205F1181}" srcOrd="0" destOrd="0" presId="urn:microsoft.com/office/officeart/2005/8/layout/hList1"/>
    <dgm:cxn modelId="{C90DB6B3-BC6A-4493-91DF-7E2CFE695908}" type="presOf" srcId="{CEF571A4-7FD2-4E92-B0BD-D780C6863752}" destId="{406587E4-C0CA-408B-A4AE-C605CA28AF5D}" srcOrd="0" destOrd="3" presId="urn:microsoft.com/office/officeart/2005/8/layout/hList1"/>
    <dgm:cxn modelId="{D5A6C4B3-BA23-461C-B315-019A5AC052F4}" type="presOf" srcId="{3EACEF0D-7856-4453-AD44-CEC5C078E0C5}" destId="{27A00D6B-C1B3-4106-889C-C06EB0D3F4AD}" srcOrd="0" destOrd="0" presId="urn:microsoft.com/office/officeart/2005/8/layout/hList1"/>
    <dgm:cxn modelId="{0A7111B8-2718-45D0-A44F-668553270FA3}" srcId="{1531D72D-862A-4B8A-B4C6-F332EE807706}" destId="{BED26A23-7474-4A39-9766-4BB60DFD61A0}" srcOrd="0" destOrd="0" parTransId="{3B56A1BD-80DD-491C-A8B1-C37184B0CA57}" sibTransId="{CE7F6E77-4BA2-4D87-95B6-89421A0A5587}"/>
    <dgm:cxn modelId="{62DC10BE-239D-42A4-BC30-9267D23FD0CE}" srcId="{BED26A23-7474-4A39-9766-4BB60DFD61A0}" destId="{6A7DCA53-7B18-4648-9C78-4B250DD0CADD}" srcOrd="0" destOrd="0" parTransId="{BFEC948B-01A3-4E2A-AC0E-0860FF52CAD3}" sibTransId="{48CB18B8-7C32-4F01-A6CB-029888A039B7}"/>
    <dgm:cxn modelId="{7C470AD0-0244-42D3-8883-74DC4B805051}" type="presOf" srcId="{D096E6AB-7E64-437D-A1C1-28474E01412C}" destId="{B68F517D-5F87-4916-A181-D80EB1C1AAFF}" srcOrd="0" destOrd="1" presId="urn:microsoft.com/office/officeart/2005/8/layout/hList1"/>
    <dgm:cxn modelId="{407787D0-61A3-4FD7-8F2E-F59FE943D6D7}" srcId="{BED26A23-7474-4A39-9766-4BB60DFD61A0}" destId="{D096E6AB-7E64-437D-A1C1-28474E01412C}" srcOrd="1" destOrd="0" parTransId="{683AB776-990A-4EA5-B9BD-6C9E11B6DD49}" sibTransId="{08524D83-9A6D-4493-8155-28C9FC8C461B}"/>
    <dgm:cxn modelId="{50DD62EA-EDF7-4721-9A78-2BE4DF100631}" type="presOf" srcId="{1D863E57-ED95-4124-A393-009EE76371BF}" destId="{23775B55-25EF-4A2B-AEC6-0F7FB89563FC}" srcOrd="0" destOrd="0" presId="urn:microsoft.com/office/officeart/2005/8/layout/hList1"/>
    <dgm:cxn modelId="{7C5EF2EA-45CB-43F7-B7B1-A17C6CF34501}" type="presOf" srcId="{960105CB-A9FC-4DC5-8AF6-16C974FA3681}" destId="{406587E4-C0CA-408B-A4AE-C605CA28AF5D}" srcOrd="0" destOrd="1" presId="urn:microsoft.com/office/officeart/2005/8/layout/hList1"/>
    <dgm:cxn modelId="{2CBD54F0-5AC8-4148-A4C3-76F96062EB78}" type="presOf" srcId="{23E827E2-6FBC-466F-8EF0-0362CE241FAA}" destId="{406587E4-C0CA-408B-A4AE-C605CA28AF5D}" srcOrd="0" destOrd="0" presId="urn:microsoft.com/office/officeart/2005/8/layout/hList1"/>
    <dgm:cxn modelId="{13F0FEF6-4EF2-42BA-83C2-9D1850DF0CAC}" type="presOf" srcId="{94DFDAC5-84DF-4FCB-8A24-D66D094A7546}" destId="{0F91A748-356C-4000-B0F7-D30837A727F5}" srcOrd="0" destOrd="0" presId="urn:microsoft.com/office/officeart/2005/8/layout/hList1"/>
    <dgm:cxn modelId="{2B3040FA-A679-4A10-8B42-19D132D0AF20}" srcId="{CD135217-5A48-417A-969E-D38812B3F7E5}" destId="{CEF571A4-7FD2-4E92-B0BD-D780C6863752}" srcOrd="3" destOrd="0" parTransId="{E0E9FA7A-48A8-4897-92DA-66685E612089}" sibTransId="{70E8DA02-181C-4466-BEE3-9C0D28F0C68E}"/>
    <dgm:cxn modelId="{5557CAB9-DC57-4966-BB7F-3388086C3FD3}" type="presParOf" srcId="{94924B8F-B0C6-46FB-9FCB-30D2205F1181}" destId="{8FC31B8D-FF76-4F19-B023-DB4D042D9AB6}" srcOrd="0" destOrd="0" presId="urn:microsoft.com/office/officeart/2005/8/layout/hList1"/>
    <dgm:cxn modelId="{2BE84927-B2F6-4D36-A346-822177233394}" type="presParOf" srcId="{8FC31B8D-FF76-4F19-B023-DB4D042D9AB6}" destId="{23BADAD1-30C7-4BC7-B37F-D15B8BF6DB12}" srcOrd="0" destOrd="0" presId="urn:microsoft.com/office/officeart/2005/8/layout/hList1"/>
    <dgm:cxn modelId="{CEF409DE-33B6-4E28-B49D-DCB57597235D}" type="presParOf" srcId="{8FC31B8D-FF76-4F19-B023-DB4D042D9AB6}" destId="{B68F517D-5F87-4916-A181-D80EB1C1AAFF}" srcOrd="1" destOrd="0" presId="urn:microsoft.com/office/officeart/2005/8/layout/hList1"/>
    <dgm:cxn modelId="{D43FAE2F-6F4D-4B86-93F7-A8B55F8CA794}" type="presParOf" srcId="{94924B8F-B0C6-46FB-9FCB-30D2205F1181}" destId="{3A71C2D4-F524-4883-8B17-7C7B95FAB1BF}" srcOrd="1" destOrd="0" presId="urn:microsoft.com/office/officeart/2005/8/layout/hList1"/>
    <dgm:cxn modelId="{624217F5-2E62-42BD-AC13-E41BFE6210C5}" type="presParOf" srcId="{94924B8F-B0C6-46FB-9FCB-30D2205F1181}" destId="{7EF6FC49-6B14-41E5-8246-B1141513A79E}" srcOrd="2" destOrd="0" presId="urn:microsoft.com/office/officeart/2005/8/layout/hList1"/>
    <dgm:cxn modelId="{E80526F1-C46C-4EE9-B710-F9114D74312A}" type="presParOf" srcId="{7EF6FC49-6B14-41E5-8246-B1141513A79E}" destId="{25796152-D30E-4437-ADA8-A2823D7E5943}" srcOrd="0" destOrd="0" presId="urn:microsoft.com/office/officeart/2005/8/layout/hList1"/>
    <dgm:cxn modelId="{C87B37BD-3C91-476B-B7A4-573DD0E2DD57}" type="presParOf" srcId="{7EF6FC49-6B14-41E5-8246-B1141513A79E}" destId="{27A00D6B-C1B3-4106-889C-C06EB0D3F4AD}" srcOrd="1" destOrd="0" presId="urn:microsoft.com/office/officeart/2005/8/layout/hList1"/>
    <dgm:cxn modelId="{3148B241-A5FF-4F01-96FB-074D903E79A3}" type="presParOf" srcId="{94924B8F-B0C6-46FB-9FCB-30D2205F1181}" destId="{782B9BA3-4A31-47E4-86EA-08B313A8D171}" srcOrd="3" destOrd="0" presId="urn:microsoft.com/office/officeart/2005/8/layout/hList1"/>
    <dgm:cxn modelId="{6B14FD48-5E84-4296-AB4B-6BF5EFDBE50B}" type="presParOf" srcId="{94924B8F-B0C6-46FB-9FCB-30D2205F1181}" destId="{75507D95-C5F5-4D5F-83FD-280E9C3A2C03}" srcOrd="4" destOrd="0" presId="urn:microsoft.com/office/officeart/2005/8/layout/hList1"/>
    <dgm:cxn modelId="{81AEF9AC-DFA8-4761-B8BA-4E948F57FB0D}" type="presParOf" srcId="{75507D95-C5F5-4D5F-83FD-280E9C3A2C03}" destId="{64BE2437-5921-4352-A415-C742F087891E}" srcOrd="0" destOrd="0" presId="urn:microsoft.com/office/officeart/2005/8/layout/hList1"/>
    <dgm:cxn modelId="{075E53D8-800B-4AF9-9DB0-A9C738C9E543}" type="presParOf" srcId="{75507D95-C5F5-4D5F-83FD-280E9C3A2C03}" destId="{406587E4-C0CA-408B-A4AE-C605CA28AF5D}" srcOrd="1" destOrd="0" presId="urn:microsoft.com/office/officeart/2005/8/layout/hList1"/>
    <dgm:cxn modelId="{02B80E38-2560-4649-B307-2C8817D3B307}" type="presParOf" srcId="{94924B8F-B0C6-46FB-9FCB-30D2205F1181}" destId="{EC9E0243-47E3-4388-BFA5-709666AAC707}" srcOrd="5" destOrd="0" presId="urn:microsoft.com/office/officeart/2005/8/layout/hList1"/>
    <dgm:cxn modelId="{2528AF3C-5CBA-4C67-BDFF-D45CA63230E0}" type="presParOf" srcId="{94924B8F-B0C6-46FB-9FCB-30D2205F1181}" destId="{0F9F5DE2-A8D9-4FC0-A8BE-7D85A9202149}" srcOrd="6" destOrd="0" presId="urn:microsoft.com/office/officeart/2005/8/layout/hList1"/>
    <dgm:cxn modelId="{B00E73CE-5E4B-440D-9E65-64FA6A24A55F}" type="presParOf" srcId="{0F9F5DE2-A8D9-4FC0-A8BE-7D85A9202149}" destId="{23775B55-25EF-4A2B-AEC6-0F7FB89563FC}" srcOrd="0" destOrd="0" presId="urn:microsoft.com/office/officeart/2005/8/layout/hList1"/>
    <dgm:cxn modelId="{FC64B36E-5D86-4135-AB5D-0B4D1BBA8D02}" type="presParOf" srcId="{0F9F5DE2-A8D9-4FC0-A8BE-7D85A9202149}" destId="{0F91A748-356C-4000-B0F7-D30837A727F5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ADAD1-30C7-4BC7-B37F-D15B8BF6DB12}">
      <dsp:nvSpPr>
        <dsp:cNvPr id="0" name=""/>
        <dsp:cNvSpPr/>
      </dsp:nvSpPr>
      <dsp:spPr>
        <a:xfrm>
          <a:off x="4311" y="282666"/>
          <a:ext cx="2592641" cy="908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 Surface Water Storage</a:t>
          </a:r>
        </a:p>
      </dsp:txBody>
      <dsp:txXfrm>
        <a:off x="4311" y="282666"/>
        <a:ext cx="2592641" cy="908252"/>
      </dsp:txXfrm>
    </dsp:sp>
    <dsp:sp modelId="{B68F517D-5F87-4916-A181-D80EB1C1AAFF}">
      <dsp:nvSpPr>
        <dsp:cNvPr id="0" name=""/>
        <dsp:cNvSpPr/>
      </dsp:nvSpPr>
      <dsp:spPr>
        <a:xfrm>
          <a:off x="0" y="1190918"/>
          <a:ext cx="2592641" cy="26978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7013" lvl="1" indent="-227013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Pacheco Reservoir Expansion Project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New local reservoir?</a:t>
          </a:r>
        </a:p>
      </dsp:txBody>
      <dsp:txXfrm>
        <a:off x="0" y="1190918"/>
        <a:ext cx="2592641" cy="2697820"/>
      </dsp:txXfrm>
    </dsp:sp>
    <dsp:sp modelId="{25796152-D30E-4437-ADA8-A2823D7E5943}">
      <dsp:nvSpPr>
        <dsp:cNvPr id="0" name=""/>
        <dsp:cNvSpPr/>
      </dsp:nvSpPr>
      <dsp:spPr>
        <a:xfrm>
          <a:off x="2959923" y="282666"/>
          <a:ext cx="2592641" cy="908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Expand Managed Aquifer Recharge</a:t>
          </a:r>
        </a:p>
      </dsp:txBody>
      <dsp:txXfrm>
        <a:off x="2959923" y="282666"/>
        <a:ext cx="2592641" cy="908252"/>
      </dsp:txXfrm>
    </dsp:sp>
    <dsp:sp modelId="{27A00D6B-C1B3-4106-889C-C06EB0D3F4AD}">
      <dsp:nvSpPr>
        <dsp:cNvPr id="0" name=""/>
        <dsp:cNvSpPr/>
      </dsp:nvSpPr>
      <dsp:spPr>
        <a:xfrm>
          <a:off x="2959923" y="1190918"/>
          <a:ext cx="2592641" cy="26978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“Round 3” MAR project </a:t>
          </a:r>
        </a:p>
      </dsp:txBody>
      <dsp:txXfrm>
        <a:off x="2959923" y="1190918"/>
        <a:ext cx="2592641" cy="2697820"/>
      </dsp:txXfrm>
    </dsp:sp>
    <dsp:sp modelId="{64BE2437-5921-4352-A415-C742F087891E}">
      <dsp:nvSpPr>
        <dsp:cNvPr id="0" name=""/>
        <dsp:cNvSpPr/>
      </dsp:nvSpPr>
      <dsp:spPr>
        <a:xfrm>
          <a:off x="5915535" y="282666"/>
          <a:ext cx="2592641" cy="908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Enhance Conjunctive Use</a:t>
          </a:r>
        </a:p>
      </dsp:txBody>
      <dsp:txXfrm>
        <a:off x="5915535" y="282666"/>
        <a:ext cx="2592641" cy="908252"/>
      </dsp:txXfrm>
    </dsp:sp>
    <dsp:sp modelId="{406587E4-C0CA-408B-A4AE-C605CA28AF5D}">
      <dsp:nvSpPr>
        <dsp:cNvPr id="0" name=""/>
        <dsp:cNvSpPr/>
      </dsp:nvSpPr>
      <dsp:spPr>
        <a:xfrm>
          <a:off x="5915535" y="1190918"/>
          <a:ext cx="2592641" cy="26978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Hollister Urban Area Water / WW Plan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San Juan Bautista Regional Solution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North County Project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Zone 3 Operations Planning Tool</a:t>
          </a:r>
        </a:p>
      </dsp:txBody>
      <dsp:txXfrm>
        <a:off x="5915535" y="1190918"/>
        <a:ext cx="2592641" cy="2697820"/>
      </dsp:txXfrm>
    </dsp:sp>
    <dsp:sp modelId="{23775B55-25EF-4A2B-AEC6-0F7FB89563FC}">
      <dsp:nvSpPr>
        <dsp:cNvPr id="0" name=""/>
        <dsp:cNvSpPr/>
      </dsp:nvSpPr>
      <dsp:spPr>
        <a:xfrm>
          <a:off x="8871147" y="282666"/>
          <a:ext cx="2592641" cy="908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Enhance Conservation</a:t>
          </a:r>
        </a:p>
      </dsp:txBody>
      <dsp:txXfrm>
        <a:off x="8871147" y="282666"/>
        <a:ext cx="2592641" cy="908252"/>
      </dsp:txXfrm>
    </dsp:sp>
    <dsp:sp modelId="{0F91A748-356C-4000-B0F7-D30837A727F5}">
      <dsp:nvSpPr>
        <dsp:cNvPr id="0" name=""/>
        <dsp:cNvSpPr/>
      </dsp:nvSpPr>
      <dsp:spPr>
        <a:xfrm>
          <a:off x="8871147" y="1190918"/>
          <a:ext cx="2592641" cy="26978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Urban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Agricultural</a:t>
          </a:r>
        </a:p>
      </dsp:txBody>
      <dsp:txXfrm>
        <a:off x="8871147" y="1190918"/>
        <a:ext cx="2592641" cy="2697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0.75712</cdr:x>
      <cdr:y>0.22259</cdr:y>
    </cdr:from>
    <cdr:to>
      <cdr:x>0.77753</cdr:x>
      <cdr:y>0.50521</cdr:y>
    </cdr:to>
    <cdr:sp macro="" textlink="">
      <cdr:nvSpPr>
        <cdr:cNvPr id="4" name="Arrow: Up-Down 3">
          <a:extLst xmlns:a="http://schemas.openxmlformats.org/drawingml/2006/main">
            <a:ext uri="{FF2B5EF4-FFF2-40B4-BE49-F238E27FC236}">
              <a16:creationId xmlns:a16="http://schemas.microsoft.com/office/drawing/2014/main" id="{20608CF5-835C-4387-A377-1B76C8588312}"/>
            </a:ext>
          </a:extLst>
        </cdr:cNvPr>
        <cdr:cNvSpPr/>
      </cdr:nvSpPr>
      <cdr:spPr>
        <a:xfrm xmlns:a="http://schemas.openxmlformats.org/drawingml/2006/main">
          <a:off x="8696960" y="932012"/>
          <a:ext cx="234417" cy="1183374"/>
        </a:xfrm>
        <a:prstGeom xmlns:a="http://schemas.openxmlformats.org/drawingml/2006/main" prst="up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0.79014</cdr:x>
      <cdr:y>0.21427</cdr:y>
    </cdr:from>
    <cdr:to>
      <cdr:x>0.93496</cdr:x>
      <cdr:y>0.53085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48CB4E2-6622-449B-9137-6E00D74F73BB}"/>
            </a:ext>
          </a:extLst>
        </cdr:cNvPr>
        <cdr:cNvSpPr txBox="1"/>
      </cdr:nvSpPr>
      <cdr:spPr>
        <a:xfrm xmlns:a="http://schemas.openxmlformats.org/drawingml/2006/main">
          <a:off x="9076243" y="897169"/>
          <a:ext cx="1663526" cy="13255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200" dirty="0">
              <a:solidFill>
                <a:srgbClr val="FF0000"/>
              </a:solidFill>
            </a:rPr>
            <a:t>Operable range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1778"/>
          </a:xfrm>
          <a:prstGeom prst="rect">
            <a:avLst/>
          </a:prstGeom>
        </p:spPr>
        <p:txBody>
          <a:bodyPr vert="horz" lIns="93160" tIns="46579" rIns="93160" bIns="4657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1778"/>
          </a:xfrm>
          <a:prstGeom prst="rect">
            <a:avLst/>
          </a:prstGeom>
        </p:spPr>
        <p:txBody>
          <a:bodyPr vert="horz" lIns="93160" tIns="46579" rIns="93160" bIns="46579" rtlCol="0"/>
          <a:lstStyle>
            <a:lvl1pPr algn="r">
              <a:defRPr sz="1300"/>
            </a:lvl1pPr>
          </a:lstStyle>
          <a:p>
            <a:fld id="{38D15897-4158-4C0E-8E1E-EE184300DED6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8200" y="1125538"/>
            <a:ext cx="5400675" cy="3038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79" rIns="93160" bIns="465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33320"/>
            <a:ext cx="5661660" cy="3545444"/>
          </a:xfrm>
          <a:prstGeom prst="rect">
            <a:avLst/>
          </a:prstGeom>
        </p:spPr>
        <p:txBody>
          <a:bodyPr vert="horz" lIns="93160" tIns="46579" rIns="93160" bIns="465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52524"/>
            <a:ext cx="3066733" cy="451777"/>
          </a:xfrm>
          <a:prstGeom prst="rect">
            <a:avLst/>
          </a:prstGeom>
        </p:spPr>
        <p:txBody>
          <a:bodyPr vert="horz" lIns="93160" tIns="46579" rIns="93160" bIns="4657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552524"/>
            <a:ext cx="3066733" cy="451777"/>
          </a:xfrm>
          <a:prstGeom prst="rect">
            <a:avLst/>
          </a:prstGeom>
        </p:spPr>
        <p:txBody>
          <a:bodyPr vert="horz" lIns="93160" tIns="46579" rIns="93160" bIns="46579" rtlCol="0" anchor="b"/>
          <a:lstStyle>
            <a:lvl1pPr algn="r">
              <a:defRPr sz="1300"/>
            </a:lvl1pPr>
          </a:lstStyle>
          <a:p>
            <a:fld id="{5984C8E0-80E6-4916-B6E7-E19365954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1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1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1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4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5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3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6B4B-6EAE-4601-A617-AA5D76D29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560"/>
            <a:ext cx="9144000" cy="13014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91D83-B6DB-4CAC-8CD4-FD063C1EFF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658367"/>
            <a:ext cx="9144000" cy="4663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San Benito County Water District Groundwater Sustainability Agency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96A88-8ADA-4A94-A700-8C42EA8E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7C7-B7A0-4922-A440-8EAEBCE6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3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359EE-639F-4981-841D-BD91DC551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1E483-26BC-4694-8E6A-CBE1E6599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C4F1B-5CEE-4482-9B18-4E25768A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A753-21C6-4FC9-8C76-05C51458C796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A93E3-0E10-45BA-A531-43214CD8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D004E-EAA4-403D-B74D-D49AB52A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4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8014-C5B0-4D33-BC9D-18615D3F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704F-A1BA-4F1E-B997-24A1962E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97DB-4438-4D91-A5E4-90C52D28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214-9DB8-4112-91EB-C1611A08BC89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C53-1A73-4A28-AC6C-08B9BC0C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FFB83-4656-4CFE-B0FB-1ED09D02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1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9C8C-7CEB-4FB6-96E5-FE62B6DB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5362D-7E6F-4AC8-B660-C1951B6B0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436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6908E-51A1-4D9E-9E26-EBE794530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37420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329A5-2619-4CF0-AC65-08127C26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34832-7E25-4528-B103-456EFAC4A762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4107A-729C-4EA0-9BA9-D12A74B6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CC7F8-FDE4-49E2-96EC-B9A942B2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8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0732-27BE-463E-ADD0-FA651FAE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75F78-4AE1-4F26-AE61-970D82EE1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46387-D95C-446D-A866-F6290A591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F8C6D-43E2-4F75-9C17-E240E97C3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25C1B-7B3F-4B3F-B130-4C8511788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63B2C-2A1B-4C59-AA65-A8B313DF7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A8BA-BEDD-4869-9B4A-504F2611B24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5A631-FA0C-46E8-B095-57AAF57C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C77043-9484-4193-BE48-527AA950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49E3-5D9A-4104-8FC2-33B566F6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6BA6C-3E93-462E-8E04-5015A316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EE0C-B00B-467C-89E0-FA65B458778C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642A9-ECAE-49C7-9884-39D49EF6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BD1A9-E1B2-47DC-8F07-09630CA8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0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48E51-C40E-463F-9E7D-2107E85A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7695-F56F-4347-94A1-90CE72242C9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BC924-DA88-4842-A16B-1CE74DFC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9CD4A-7647-488D-83BF-CA48C8AA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9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9409-0594-4972-A3EF-DDD807DB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84D5-7D0F-4199-BCEA-45BC316A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4F767-5C2F-4937-B8FC-25C94B582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C8ECB-494A-4FEB-A450-3FC36168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31AE-90D3-4804-B17A-BB7296E772F9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2EE16-E050-4648-85EB-2E5A7294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3AA47-9DDD-49B5-9A82-27DF9C77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8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6CE2-6A39-4A84-AC1A-18EA62E5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772B6-06A5-4DCE-AC9B-2FF8F4035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5A61C-8A5B-481A-AC34-BFA00C3CD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5EE84-6158-4F10-B879-616C635E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1A671-E951-4474-95A8-F911B3C2ABC8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585D2-6F84-48A2-9B98-B3A8BDD3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50EDF-E295-4B1E-9297-41527EBD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3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FE5E-2DB4-450F-A36E-B8F72B7B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6785D-052D-44C7-A88C-FE5DF5B6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39B8-6DE2-4F98-8500-767D8CD8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929-07AC-4C86-9302-72DB15747EB2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F0A6-6A5B-46CC-A542-69BA6F8B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9FA7-C879-48C2-A061-BCC5D805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3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FD6E2-CAEC-46C0-9DAA-CA113B6C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A164-5E2E-4D28-8DD9-93AEFF96F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9916-7A9A-4578-A8B4-67F22C4F0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8BEFD-DE60-479E-BEA5-7188DFFEC722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A11D-9F0C-4A98-9324-3B654C386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23F34-3080-4467-A44F-9E7D163C7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DCBF-921F-4CAC-AFD7-CC3F4F70CD5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53FBA-19CA-46A4-9FF0-B97D597A7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038603"/>
            <a:ext cx="12191999" cy="1819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0F394-F3E1-401B-A6F5-13CB17C375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80" y="6093008"/>
            <a:ext cx="1972961" cy="555503"/>
          </a:xfrm>
          <a:prstGeom prst="rect">
            <a:avLst/>
          </a:prstGeom>
          <a:effectLst>
            <a:glow rad="3048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502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FB0A16-4F81-4980-8000-C62049F85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8252"/>
            <a:ext cx="9144000" cy="130149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Update to Board of Directors:</a:t>
            </a:r>
            <a:br>
              <a:rPr lang="en-US" b="1" dirty="0"/>
            </a:br>
            <a:r>
              <a:rPr lang="en-US" b="1" dirty="0"/>
              <a:t>Draft </a:t>
            </a:r>
            <a:br>
              <a:rPr lang="en-US" b="1" dirty="0"/>
            </a:br>
            <a:r>
              <a:rPr lang="en-US" b="1" dirty="0"/>
              <a:t>Groundwater Sustainability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D18DB-E761-4A29-82B5-22424590AC89}"/>
              </a:ext>
            </a:extLst>
          </p:cNvPr>
          <p:cNvSpPr txBox="1"/>
          <p:nvPr/>
        </p:nvSpPr>
        <p:spPr>
          <a:xfrm>
            <a:off x="1093930" y="4360114"/>
            <a:ext cx="10330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June 30, 2021 Board Meeting</a:t>
            </a:r>
          </a:p>
          <a:p>
            <a:pPr algn="ctr"/>
            <a:r>
              <a:rPr lang="en-US" sz="2800" dirty="0">
                <a:highlight>
                  <a:srgbClr val="FFFF00"/>
                </a:highlight>
              </a:rPr>
              <a:t>	</a:t>
            </a:r>
            <a:r>
              <a:rPr lang="en-US" sz="2800" dirty="0"/>
              <a:t>		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56C62344-1EA2-4CE5-A2C8-836A011B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973" y="476857"/>
            <a:ext cx="10330249" cy="2649534"/>
          </a:xfrm>
        </p:spPr>
        <p:txBody>
          <a:bodyPr>
            <a:noAutofit/>
          </a:bodyPr>
          <a:lstStyle/>
          <a:p>
            <a:r>
              <a:rPr lang="en-US" sz="3600" dirty="0"/>
              <a:t>San Benito County Water District</a:t>
            </a:r>
          </a:p>
          <a:p>
            <a:r>
              <a:rPr lang="en-US" sz="3600" dirty="0"/>
              <a:t>Groundwater Sustainability Agency</a:t>
            </a:r>
          </a:p>
          <a:p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0D5926-70E6-4CDF-A0F6-3E07DF94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0971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DAD3DCBF-921F-4CAC-AFD7-CC3F4F70CD58}" type="slidenum">
              <a:rPr lang="en-US" sz="1800" b="1">
                <a:solidFill>
                  <a:schemeClr val="bg1"/>
                </a:solidFill>
              </a:rPr>
              <a:pPr/>
              <a:t>1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2EC2C-1873-4935-8DD4-EAEF8C99A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224" y="1114698"/>
            <a:ext cx="5608326" cy="420624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Developed using numerical model:</a:t>
            </a:r>
          </a:p>
          <a:p>
            <a:r>
              <a:rPr lang="en-US" dirty="0"/>
              <a:t>Historical and current conditions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re-CVP Historical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 Recovery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Future  Baseline</a:t>
            </a:r>
          </a:p>
          <a:p>
            <a:r>
              <a:rPr lang="en-US" dirty="0"/>
              <a:t>Future Climate Change</a:t>
            </a:r>
          </a:p>
          <a:p>
            <a:r>
              <a:rPr lang="en-US" dirty="0"/>
              <a:t>Future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FEAD-4047-489F-BADD-76E2D56D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AF8530-CBA2-4353-B829-2258B26D314C}"/>
              </a:ext>
            </a:extLst>
          </p:cNvPr>
          <p:cNvSpPr txBox="1">
            <a:spLocks/>
          </p:cNvSpPr>
          <p:nvPr/>
        </p:nvSpPr>
        <p:spPr>
          <a:xfrm>
            <a:off x="841574" y="293535"/>
            <a:ext cx="10515600" cy="986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Water Balances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A57FA7-7EE4-489A-877F-81A42D51343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0" y="2251176"/>
            <a:ext cx="7193280" cy="4078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9DD84-2CF7-4D2B-AC7E-A7918053AF3D}"/>
              </a:ext>
            </a:extLst>
          </p:cNvPr>
          <p:cNvSpPr txBox="1"/>
          <p:nvPr/>
        </p:nvSpPr>
        <p:spPr>
          <a:xfrm>
            <a:off x="6665200" y="1854926"/>
            <a:ext cx="53896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Cumulative change in storage, historical and current conditions</a:t>
            </a:r>
          </a:p>
        </p:txBody>
      </p:sp>
    </p:spTree>
    <p:extLst>
      <p:ext uri="{BB962C8B-B14F-4D97-AF65-F5344CB8AC3E}">
        <p14:creationId xmlns:p14="http://schemas.microsoft.com/office/powerpoint/2010/main" val="419290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55AA-01E1-4D4E-BC79-5011B945D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74" y="347708"/>
            <a:ext cx="10515600" cy="897617"/>
          </a:xfrm>
        </p:spPr>
        <p:txBody>
          <a:bodyPr/>
          <a:lstStyle/>
          <a:p>
            <a:r>
              <a:rPr lang="en-US" b="1" dirty="0"/>
              <a:t> Water balance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16B4-0353-4BCD-9E5F-0D2ED4DA6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76" y="1286618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/>
              <a:t>Baseline pumping of 90,089 AFY is sustainable into the future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/>
              <a:t>Climate change scenarios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Hollister, San Juan, Bolsa MAs have lower water levels between wet periods, but declines did not become larger over time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In Southern MA, increased storage and water levels is indicated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/>
              <a:t>Growth scenarios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Lowered water levels in Hollister and Bolsa MAs, raised levels in San Juan MA, and little effect in Southern MA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/>
              <a:t>Effects of climate change and growth would be additive: lowered water levels might reach minimum thresholds locally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8FCBB-DD36-4A65-9176-44771231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48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AD898-8925-4D05-B659-5C8A03E1D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3597" y="1485974"/>
            <a:ext cx="6019800" cy="3742055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each sustainability indicator, GSP defines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Undesirable Result – significant and unreasonable conditions for any of the sustainability indicators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Minimum Threshold (MT) – numeric value used to define undesirable results for each sustainability indicator.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Measurable Objective (MO) – specific, quantifiable goal to track the performance of sustainable management.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FEAD-4047-489F-BADD-76E2D56D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AF8530-CBA2-4353-B829-2258B26D314C}"/>
              </a:ext>
            </a:extLst>
          </p:cNvPr>
          <p:cNvSpPr txBox="1">
            <a:spLocks/>
          </p:cNvSpPr>
          <p:nvPr/>
        </p:nvSpPr>
        <p:spPr>
          <a:xfrm>
            <a:off x="1024463" y="1280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Sustainable Management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9E1008-D281-4969-9A5B-85489F366FF1}"/>
              </a:ext>
            </a:extLst>
          </p:cNvPr>
          <p:cNvGrpSpPr/>
          <p:nvPr/>
        </p:nvGrpSpPr>
        <p:grpSpPr>
          <a:xfrm>
            <a:off x="1226695" y="1573926"/>
            <a:ext cx="639799" cy="3300395"/>
            <a:chOff x="1069848" y="2130185"/>
            <a:chExt cx="639799" cy="33003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AC2648-7976-4000-8A29-87A9FF57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8" y="2130185"/>
              <a:ext cx="615262" cy="5853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2DAA3D-F406-4A53-9968-877D6F3E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9" y="2814008"/>
              <a:ext cx="614504" cy="5928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67893D-480E-4E4A-9CFA-0943BACC9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669" y="3492767"/>
              <a:ext cx="608785" cy="5791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DD22F3-0EF4-41C4-A22F-1D4175F2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167" y="4161731"/>
              <a:ext cx="616875" cy="5911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611F1B-D85E-445A-8CAC-D9ABBFD8E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289" y="4842678"/>
              <a:ext cx="609358" cy="587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6349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2EC2C-1873-4935-8DD4-EAEF8C99A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1285681"/>
            <a:ext cx="5471160" cy="274625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/>
              <a:t>Groundwater levels </a:t>
            </a:r>
            <a:r>
              <a:rPr lang="en-US" dirty="0"/>
              <a:t>are sustainable</a:t>
            </a:r>
          </a:p>
          <a:p>
            <a:pPr lvl="1"/>
            <a:r>
              <a:rPr lang="en-US" dirty="0"/>
              <a:t>MT is based on historical low levels or adjusted higher</a:t>
            </a:r>
          </a:p>
          <a:p>
            <a:pPr lvl="1"/>
            <a:r>
              <a:rPr lang="en-US" dirty="0"/>
              <a:t>Measured at key wells</a:t>
            </a:r>
          </a:p>
          <a:p>
            <a:pPr lvl="1"/>
            <a:r>
              <a:rPr lang="en-US" dirty="0"/>
              <a:t>Two consecutive occurrences in 60% of key wells would be undesirable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AD898-8925-4D05-B659-5C8A03E1D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85684"/>
            <a:ext cx="5471160" cy="2746252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/>
              <a:t>Groundwater storage </a:t>
            </a:r>
            <a:r>
              <a:rPr lang="en-US" dirty="0"/>
              <a:t>is sustainable</a:t>
            </a:r>
          </a:p>
          <a:p>
            <a:pPr lvl="1"/>
            <a:r>
              <a:rPr lang="en-US" dirty="0"/>
              <a:t>Groundwater levels MT is the proxy, protective of storage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FEAD-4047-489F-BADD-76E2D56D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AF8530-CBA2-4353-B829-2258B26D314C}"/>
              </a:ext>
            </a:extLst>
          </p:cNvPr>
          <p:cNvSpPr txBox="1">
            <a:spLocks/>
          </p:cNvSpPr>
          <p:nvPr/>
        </p:nvSpPr>
        <p:spPr>
          <a:xfrm>
            <a:off x="1024463" y="1280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Groundwater levels and storage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F8A29B3-A738-4B54-BDEB-16F575E54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33358"/>
              </p:ext>
            </p:extLst>
          </p:nvPr>
        </p:nvGraphicFramePr>
        <p:xfrm>
          <a:off x="1227900" y="4136572"/>
          <a:ext cx="9756754" cy="248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18DFCA-8669-4307-A157-3E4FADF99669}"/>
              </a:ext>
            </a:extLst>
          </p:cNvPr>
          <p:cNvCxnSpPr>
            <a:cxnSpLocks/>
          </p:cNvCxnSpPr>
          <p:nvPr/>
        </p:nvCxnSpPr>
        <p:spPr>
          <a:xfrm flipV="1">
            <a:off x="2394857" y="5442852"/>
            <a:ext cx="7950926" cy="2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4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FC9F-CEE0-4A2A-86D3-DB2ACC34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9" y="147405"/>
            <a:ext cx="10515600" cy="1325563"/>
          </a:xfrm>
        </p:spPr>
        <p:txBody>
          <a:bodyPr/>
          <a:lstStyle/>
          <a:p>
            <a:r>
              <a:rPr lang="en-US" b="1" dirty="0"/>
              <a:t>Subsidence and GDEs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08D63-13E7-4E73-8BA6-617DFBDC2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479" y="1320506"/>
            <a:ext cx="5181600" cy="366078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subsidence</a:t>
            </a:r>
          </a:p>
          <a:p>
            <a:pPr lvl="1"/>
            <a:r>
              <a:rPr lang="en-US" dirty="0"/>
              <a:t>No problems known</a:t>
            </a:r>
          </a:p>
          <a:p>
            <a:pPr lvl="1"/>
            <a:r>
              <a:rPr lang="en-US" dirty="0"/>
              <a:t>Objective is to prevent subsidence</a:t>
            </a:r>
          </a:p>
          <a:p>
            <a:pPr lvl="1"/>
            <a:r>
              <a:rPr lang="en-US" dirty="0"/>
              <a:t>Potential exists, so MT established</a:t>
            </a:r>
          </a:p>
          <a:p>
            <a:pPr lvl="1"/>
            <a:r>
              <a:rPr lang="en-US" dirty="0"/>
              <a:t>0.2 feet/5 years (</a:t>
            </a:r>
            <a:r>
              <a:rPr lang="en-US" u="sng" dirty="0"/>
              <a:t>&gt;</a:t>
            </a:r>
            <a:r>
              <a:rPr lang="en-US" dirty="0"/>
              <a:t> 1 ft since 2015)</a:t>
            </a:r>
          </a:p>
          <a:p>
            <a:pPr lvl="1"/>
            <a:r>
              <a:rPr lang="en-US" dirty="0"/>
              <a:t>Significant subsidence is unlikely to occur if groundwater levels stay above historical lows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D9CE4-5886-470A-9EF5-20BB682B9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3818" y="1311794"/>
            <a:ext cx="5477703" cy="3930765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Interconnected surface water-GDEs</a:t>
            </a:r>
          </a:p>
          <a:p>
            <a:r>
              <a:rPr lang="en-US" sz="2400" dirty="0"/>
              <a:t>Distribution and health of riparian vegetation shows little correlation to groundwater levels</a:t>
            </a:r>
          </a:p>
          <a:p>
            <a:r>
              <a:rPr lang="en-US" sz="2400" dirty="0"/>
              <a:t>Steelhead smolt migration might be impacted by pumping</a:t>
            </a:r>
          </a:p>
          <a:p>
            <a:r>
              <a:rPr lang="en-US" sz="2400" dirty="0"/>
              <a:t>Groundwater levels in near-stream wells from 1987-1992 drought used as proxy</a:t>
            </a:r>
          </a:p>
          <a:p>
            <a:r>
              <a:rPr lang="en-US" sz="2400" dirty="0"/>
              <a:t>Near-stream shallow monitoring wells needed (six being installed in 2021)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F4D2B-399B-4E16-94F5-52C449A7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3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1770-0AA0-4136-B4A8-227196D6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49" y="670582"/>
            <a:ext cx="10515600" cy="783772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Water Quality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9ED05-5954-47BB-B259-8E67F2D12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078" y="2891250"/>
            <a:ext cx="5181600" cy="236583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Total dissolved solids</a:t>
            </a:r>
          </a:p>
          <a:p>
            <a:pPr lvl="1"/>
            <a:r>
              <a:rPr lang="en-US" dirty="0"/>
              <a:t>Using data from triennial updates</a:t>
            </a:r>
          </a:p>
          <a:p>
            <a:pPr lvl="1"/>
            <a:r>
              <a:rPr lang="en-US" dirty="0"/>
              <a:t>MT is defined as % wells exceeding the Basin Plan Objective of 1,200 mg/L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9679A-91C1-4B2D-B8B5-B8BED0046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891251"/>
            <a:ext cx="5486398" cy="236583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Nitrate</a:t>
            </a:r>
          </a:p>
          <a:p>
            <a:pPr lvl="1"/>
            <a:r>
              <a:rPr lang="en-US" dirty="0"/>
              <a:t>Using data from triennial updates</a:t>
            </a:r>
          </a:p>
          <a:p>
            <a:pPr lvl="1"/>
            <a:r>
              <a:rPr lang="en-US" dirty="0"/>
              <a:t>MT is defined as % wells exceeding the MCL of 45 mg/L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2AE58-56B3-448C-B2CF-78D29D1A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A0183-E276-4C80-A2B2-B3A8B16EE52B}"/>
              </a:ext>
            </a:extLst>
          </p:cNvPr>
          <p:cNvSpPr txBox="1"/>
          <p:nvPr/>
        </p:nvSpPr>
        <p:spPr>
          <a:xfrm>
            <a:off x="1271451" y="1271449"/>
            <a:ext cx="1031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Considered sustainable given that beneficial uses are continuing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Legacy loading is a source of uncertainty in the short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Implementation of management actions will make a difference in the long run</a:t>
            </a:r>
          </a:p>
        </p:txBody>
      </p:sp>
    </p:spTree>
    <p:extLst>
      <p:ext uri="{BB962C8B-B14F-4D97-AF65-F5344CB8AC3E}">
        <p14:creationId xmlns:p14="http://schemas.microsoft.com/office/powerpoint/2010/main" val="1392615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7C1B-9E97-455F-9651-9883F7C7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138703"/>
            <a:ext cx="10515600" cy="1325563"/>
          </a:xfrm>
        </p:spPr>
        <p:txBody>
          <a:bodyPr/>
          <a:lstStyle/>
          <a:p>
            <a:r>
              <a:rPr lang="en-US" b="1" dirty="0"/>
              <a:t>Projects and Management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5E61-6138-4A2C-ACE9-85F78417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AD3D7-84A8-4036-86C5-258DF3DAC4A7}"/>
              </a:ext>
            </a:extLst>
          </p:cNvPr>
          <p:cNvSpPr txBox="1"/>
          <p:nvPr/>
        </p:nvSpPr>
        <p:spPr>
          <a:xfrm>
            <a:off x="1371600" y="1312424"/>
            <a:ext cx="9702800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>
                <a:latin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r>
              <a:rPr lang="en-US" sz="2600" dirty="0">
                <a:latin typeface="Calibri" panose="020F0502020204030204" pitchFamily="34" charset="0"/>
                <a:cs typeface="Times New Roman" panose="02020603050405020304" pitchFamily="18" charset="0"/>
              </a:rPr>
              <a:t> are substantial efforts that involve an increase in water supply or a reduction in demand</a:t>
            </a:r>
          </a:p>
          <a:p>
            <a:pPr>
              <a:lnSpc>
                <a:spcPct val="90000"/>
              </a:lnSpc>
            </a:pPr>
            <a:r>
              <a:rPr lang="en-US" sz="2600" b="1" dirty="0">
                <a:latin typeface="Calibri" panose="020F0502020204030204" pitchFamily="34" charset="0"/>
                <a:cs typeface="Times New Roman" panose="02020603050405020304" pitchFamily="18" charset="0"/>
              </a:rPr>
              <a:t>Actions</a:t>
            </a:r>
            <a:r>
              <a:rPr lang="en-US" sz="2600" dirty="0">
                <a:latin typeface="Calibri" panose="020F0502020204030204" pitchFamily="34" charset="0"/>
                <a:cs typeface="Times New Roman" panose="02020603050405020304" pitchFamily="18" charset="0"/>
              </a:rPr>
              <a:t> provide a framework for groundwater management </a:t>
            </a:r>
          </a:p>
          <a:p>
            <a:pPr marL="914400" marR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establishing policies</a:t>
            </a:r>
          </a:p>
          <a:p>
            <a:pPr marL="914400" marR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filling data gaps with scientific studies or improved monitoring </a:t>
            </a:r>
          </a:p>
          <a:p>
            <a:pPr marL="914400" marR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providing for funding</a:t>
            </a:r>
          </a:p>
        </p:txBody>
      </p:sp>
    </p:spTree>
    <p:extLst>
      <p:ext uri="{BB962C8B-B14F-4D97-AF65-F5344CB8AC3E}">
        <p14:creationId xmlns:p14="http://schemas.microsoft.com/office/powerpoint/2010/main" val="3707450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7858-3AEF-4AD1-B4F1-4332ECC0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32166"/>
            <a:ext cx="10515600" cy="1325563"/>
          </a:xfrm>
        </p:spPr>
        <p:txBody>
          <a:bodyPr/>
          <a:lstStyle/>
          <a:p>
            <a:r>
              <a:rPr lang="en-US" b="1" dirty="0"/>
              <a:t>Projects improve water balance and quality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99B2256-5CC6-4569-80A9-B160A6F469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1949" y="1210492"/>
          <a:ext cx="11468101" cy="417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5F15F00-7E0F-41BB-AA9E-3BB5ABD1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17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29025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2EC2C-1873-4935-8DD4-EAEF8C99A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8137" y="1268273"/>
            <a:ext cx="9875520" cy="384365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monitoring program and data management system (DMS)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response plans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water quality improvement programs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potential impacts to GDEs (steelhead and riparian vegetation)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long-term basin-wide funding mechanism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administration, monitoring, and reporting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FEAD-4047-489F-BADD-76E2D56D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AF8530-CBA2-4353-B829-2258B26D314C}"/>
              </a:ext>
            </a:extLst>
          </p:cNvPr>
          <p:cNvSpPr txBox="1">
            <a:spLocks/>
          </p:cNvSpPr>
          <p:nvPr/>
        </p:nvSpPr>
        <p:spPr>
          <a:xfrm>
            <a:off x="1021089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Management actions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165326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2EC2C-1873-4935-8DD4-EAEF8C99A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8136" y="1490345"/>
            <a:ext cx="10713720" cy="38436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GSA is authorized to impose fees to fund GSP costs including monitoring and reporting</a:t>
            </a:r>
          </a:p>
          <a:p>
            <a:pPr>
              <a:lnSpc>
                <a:spcPct val="100000"/>
              </a:lnSpc>
            </a:pPr>
            <a:r>
              <a:rPr lang="en-US" dirty="0"/>
              <a:t>Fees can be based on acreage or volume of groundwater pumped</a:t>
            </a:r>
          </a:p>
          <a:p>
            <a:pPr>
              <a:lnSpc>
                <a:spcPct val="100000"/>
              </a:lnSpc>
            </a:pPr>
            <a:r>
              <a:rPr lang="en-US" dirty="0"/>
              <a:t>Groundwater Management fee based on analysis of GSP costs</a:t>
            </a:r>
          </a:p>
          <a:p>
            <a:pPr marR="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Parcels categorized as follows: </a:t>
            </a:r>
          </a:p>
          <a:p>
            <a:pPr marL="914400">
              <a:lnSpc>
                <a:spcPct val="110000"/>
              </a:lnSpc>
              <a:spcBef>
                <a:spcPts val="0"/>
              </a:spcBef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Areas Benefiting from GSP </a:t>
            </a:r>
          </a:p>
          <a:p>
            <a:pPr marL="914400">
              <a:lnSpc>
                <a:spcPct val="110000"/>
              </a:lnSpc>
              <a:spcBef>
                <a:spcPts val="0"/>
              </a:spcBef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Upland Areas with Insignificant GSP Benefit</a:t>
            </a:r>
          </a:p>
          <a:p>
            <a:pPr marL="914400">
              <a:lnSpc>
                <a:spcPct val="110000"/>
              </a:lnSpc>
              <a:spcBef>
                <a:spcPts val="0"/>
              </a:spcBef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Municipal and Industrial Areas</a:t>
            </a:r>
          </a:p>
          <a:p>
            <a:pPr marL="914400">
              <a:lnSpc>
                <a:spcPct val="110000"/>
              </a:lnSpc>
              <a:spcBef>
                <a:spcPts val="0"/>
              </a:spcBef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Santa Clara County </a:t>
            </a:r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FEAD-4047-489F-BADD-76E2D56D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AF8530-CBA2-4353-B829-2258B26D314C}"/>
              </a:ext>
            </a:extLst>
          </p:cNvPr>
          <p:cNvSpPr txBox="1">
            <a:spLocks/>
          </p:cNvSpPr>
          <p:nvPr/>
        </p:nvSpPr>
        <p:spPr>
          <a:xfrm>
            <a:off x="952613" y="136772"/>
            <a:ext cx="108714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Funding for basin-wide sustainable management</a:t>
            </a:r>
          </a:p>
        </p:txBody>
      </p:sp>
    </p:spTree>
    <p:extLst>
      <p:ext uri="{BB962C8B-B14F-4D97-AF65-F5344CB8AC3E}">
        <p14:creationId xmlns:p14="http://schemas.microsoft.com/office/powerpoint/2010/main" val="342345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29A31-DBBC-4E84-95AE-FEF0712C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129994"/>
            <a:ext cx="6217920" cy="1325563"/>
          </a:xfrm>
        </p:spPr>
        <p:txBody>
          <a:bodyPr/>
          <a:lstStyle/>
          <a:p>
            <a:r>
              <a:rPr lang="en-US" b="1" dirty="0"/>
              <a:t>Overview of the GSP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B8B80-60D7-4035-AE77-F2C8580B7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6217920" cy="4671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68BFC-C7FE-4D4D-AC39-72C77DE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7D03FE-E43D-46DE-A671-DDA1A76CABBB}"/>
              </a:ext>
            </a:extLst>
          </p:cNvPr>
          <p:cNvSpPr txBox="1">
            <a:spLocks/>
          </p:cNvSpPr>
          <p:nvPr/>
        </p:nvSpPr>
        <p:spPr>
          <a:xfrm>
            <a:off x="779192" y="1353194"/>
            <a:ext cx="6492875" cy="4351338"/>
          </a:xfrm>
          <a:prstGeom prst="rect">
            <a:avLst/>
          </a:prstGeom>
          <a:solidFill>
            <a:srgbClr val="D1ECF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Plan Area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Hydrogeologic Conceptual Model 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Groundwater Conditions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Water Balance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Sustainable Management Criteria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Monitoring Network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Projects and Management Actions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Implementation Plan</a:t>
            </a:r>
          </a:p>
          <a:p>
            <a:pPr marL="966788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36578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3E15-5D5A-4D14-A973-131EF5C50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999" y="138697"/>
            <a:ext cx="10515600" cy="1325563"/>
          </a:xfrm>
        </p:spPr>
        <p:txBody>
          <a:bodyPr/>
          <a:lstStyle/>
          <a:p>
            <a:r>
              <a:rPr lang="en-US" b="1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2BDDB-6FB0-46DD-BBD7-0C141F5B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959" y="1285697"/>
            <a:ext cx="9555481" cy="4351338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3000" dirty="0"/>
              <a:t>SBCWD GSA Board of Directors Meeting on Groundwater Management Fee</a:t>
            </a:r>
          </a:p>
          <a:p>
            <a:pPr lvl="1">
              <a:spcBef>
                <a:spcPts val="600"/>
              </a:spcBef>
            </a:pPr>
            <a:r>
              <a:rPr lang="en-US" sz="3000" dirty="0"/>
              <a:t>Public Workshop and review period</a:t>
            </a:r>
          </a:p>
          <a:p>
            <a:pPr lvl="1">
              <a:spcBef>
                <a:spcPts val="600"/>
              </a:spcBef>
            </a:pPr>
            <a:r>
              <a:rPr lang="en-US" sz="3000" dirty="0"/>
              <a:t>Round 3 MAR feasibility study completion</a:t>
            </a:r>
          </a:p>
          <a:p>
            <a:pPr lvl="1">
              <a:spcBef>
                <a:spcPts val="600"/>
              </a:spcBef>
            </a:pPr>
            <a:r>
              <a:rPr lang="en-US" sz="3000" dirty="0"/>
              <a:t>Round 3 monitoring well installations</a:t>
            </a:r>
          </a:p>
          <a:p>
            <a:pPr lvl="1">
              <a:spcBef>
                <a:spcPts val="600"/>
              </a:spcBef>
            </a:pPr>
            <a:r>
              <a:rPr lang="en-US" sz="3000" dirty="0"/>
              <a:t>Final GSP</a:t>
            </a:r>
          </a:p>
          <a:p>
            <a:pPr lvl="1">
              <a:spcBef>
                <a:spcPts val="600"/>
              </a:spcBef>
            </a:pPr>
            <a:r>
              <a:rPr lang="en-US" sz="3000" dirty="0"/>
              <a:t>Adoption</a:t>
            </a:r>
          </a:p>
          <a:p>
            <a:pPr lvl="1">
              <a:spcBef>
                <a:spcPts val="600"/>
              </a:spcBef>
            </a:pPr>
            <a:r>
              <a:rPr lang="en-US" sz="3000" dirty="0"/>
              <a:t>Implementation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3D4E4-0B24-4265-9715-BBD33488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49F27-3CDC-4B1A-AAD3-BA30F6B1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D91307-BD98-46F6-AAD5-D1366DEE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98" y="1285685"/>
            <a:ext cx="11133915" cy="4351338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 – SBCWD Notices/ Resolutions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 – Memorandum of Understanding available upon request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 – GSP Preparation Checklist </a:t>
            </a:r>
            <a:r>
              <a:rPr lang="en-US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(to be added later)</a:t>
            </a:r>
            <a:endParaRPr lang="en-US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 – Communication Plan </a:t>
            </a:r>
            <a:r>
              <a:rPr lang="en-US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(to be added later)</a:t>
            </a:r>
            <a:endParaRPr lang="en-US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 – Technical Memoranda (Data, Management Areas, DMS)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 – Annual Reports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G – Groundwater Model Update and Enhancement Report</a:t>
            </a:r>
            <a:endParaRPr lang="en-US" dirty="0">
              <a:solidFill>
                <a:srgbClr val="000000"/>
              </a:solidFill>
              <a:effectLst/>
              <a:ea typeface="Times New Roman" panose="02020603050405020304" pitchFamily="18" charset="0"/>
              <a:cs typeface="Minion Pro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H – Dedicated Monitoring Well Program Technical Memorandum </a:t>
            </a:r>
            <a:r>
              <a:rPr lang="en-US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(to be added later)</a:t>
            </a:r>
            <a:endParaRPr lang="en-US" dirty="0">
              <a:solidFill>
                <a:srgbClr val="000000"/>
              </a:solidFill>
              <a:effectLst/>
              <a:ea typeface="Times New Roman" panose="02020603050405020304" pitchFamily="18" charset="0"/>
              <a:cs typeface="Minion Pro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I –  Managed Aquifer Recharge Technical Memorandum </a:t>
            </a:r>
            <a:r>
              <a:rPr lang="en-US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(to be added later)</a:t>
            </a:r>
            <a:endParaRPr lang="en-US" dirty="0">
              <a:solidFill>
                <a:srgbClr val="000000"/>
              </a:solidFill>
              <a:effectLst/>
              <a:ea typeface="Times New Roman" panose="02020603050405020304" pitchFamily="18" charset="0"/>
              <a:cs typeface="Minion Pro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J –  List of Public Meetings and Comments on the Plan </a:t>
            </a:r>
            <a:endParaRPr lang="en-US" dirty="0">
              <a:solidFill>
                <a:srgbClr val="000000"/>
              </a:solidFill>
              <a:effectLst/>
              <a:ea typeface="Times New Roman" panose="02020603050405020304" pitchFamily="18" charset="0"/>
              <a:cs typeface="Minion Pro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0AEEC-E040-45C6-8A72-A833F943A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2" y="138703"/>
            <a:ext cx="10515600" cy="1325563"/>
          </a:xfrm>
        </p:spPr>
        <p:txBody>
          <a:bodyPr/>
          <a:lstStyle/>
          <a:p>
            <a:r>
              <a:rPr lang="en-US" b="1" dirty="0"/>
              <a:t>Overview of the GSP: 10 Appendices</a:t>
            </a:r>
          </a:p>
        </p:txBody>
      </p:sp>
    </p:spTree>
    <p:extLst>
      <p:ext uri="{BB962C8B-B14F-4D97-AF65-F5344CB8AC3E}">
        <p14:creationId xmlns:p14="http://schemas.microsoft.com/office/powerpoint/2010/main" val="125289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D099-6CAA-4755-9C9F-443E0B10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8" y="111130"/>
            <a:ext cx="10515600" cy="1325563"/>
          </a:xfrm>
        </p:spPr>
        <p:txBody>
          <a:bodyPr/>
          <a:lstStyle/>
          <a:p>
            <a:r>
              <a:rPr lang="en-US" b="1" dirty="0"/>
              <a:t>Updates to the GSP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39378-B691-4902-A649-789B4272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198" y="1419233"/>
            <a:ext cx="4614336" cy="4351338"/>
          </a:xfrm>
        </p:spPr>
        <p:txBody>
          <a:bodyPr/>
          <a:lstStyle/>
          <a:p>
            <a:r>
              <a:rPr lang="en-US" dirty="0"/>
              <a:t>Executive Summary</a:t>
            </a:r>
          </a:p>
          <a:p>
            <a:r>
              <a:rPr lang="en-US" dirty="0"/>
              <a:t>Completion of Introduction</a:t>
            </a:r>
          </a:p>
          <a:p>
            <a:r>
              <a:rPr lang="en-US" dirty="0"/>
              <a:t>Addition of CVP importation infrastructure Figure 2-7</a:t>
            </a:r>
          </a:p>
          <a:p>
            <a:r>
              <a:rPr lang="en-US" dirty="0"/>
              <a:t>Clarification of Water Quality sustainability criteria “Other Constituents” Section 6.6 (and Section 4.8)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225C9-A975-4EFE-BD09-617D60BA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D0AB238-BD25-49FC-8B32-08C24864EB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265704"/>
              </p:ext>
            </p:extLst>
          </p:nvPr>
        </p:nvGraphicFramePr>
        <p:xfrm>
          <a:off x="5858933" y="1253315"/>
          <a:ext cx="6160030" cy="3985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3" imgH="7543568" progId="Acrobat.Document.DC">
                  <p:embed/>
                </p:oleObj>
              </mc:Choice>
              <mc:Fallback>
                <p:oleObj name="Acrobat Document" r:id="rId2" imgW="11658513" imgH="754356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58933" y="1253315"/>
                        <a:ext cx="6160030" cy="3985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731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916CA-3DB6-42A2-B073-D0958835B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69"/>
            <a:ext cx="10913533" cy="2526228"/>
          </a:xfrm>
        </p:spPr>
        <p:txBody>
          <a:bodyPr/>
          <a:lstStyle/>
          <a:p>
            <a:r>
              <a:rPr lang="en-US" dirty="0"/>
              <a:t>North San Benito Basin formed in 2019 </a:t>
            </a:r>
          </a:p>
          <a:p>
            <a:r>
              <a:rPr lang="en-US" dirty="0"/>
              <a:t>A long, irregular but continuous basin with one principal aquifer</a:t>
            </a:r>
          </a:p>
          <a:p>
            <a:r>
              <a:rPr lang="en-US" dirty="0"/>
              <a:t>Four Management Areas</a:t>
            </a:r>
          </a:p>
          <a:p>
            <a:pPr lvl="1"/>
            <a:r>
              <a:rPr lang="en-US" dirty="0"/>
              <a:t>Zone 6 and 3 boundaries</a:t>
            </a:r>
          </a:p>
          <a:p>
            <a:pPr lvl="1"/>
            <a:r>
              <a:rPr lang="en-US" dirty="0"/>
              <a:t>Watershed divides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E072D-A530-47E9-965D-74D44B6B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062FC4-1A6B-479A-BF11-6C800A0C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463" y="128063"/>
            <a:ext cx="10515600" cy="1325563"/>
          </a:xfrm>
        </p:spPr>
        <p:txBody>
          <a:bodyPr/>
          <a:lstStyle/>
          <a:p>
            <a:r>
              <a:rPr lang="en-US" b="1" dirty="0"/>
              <a:t>Highlights of the GSP: Hydrogeologic Setting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6A7FB-C97E-47DC-85EB-8D159CFDA75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7" y="3809997"/>
            <a:ext cx="6327485" cy="2920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D669502D-F91A-43DF-BB18-2B6A881F5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7757" y="2778711"/>
            <a:ext cx="6920462" cy="26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1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2EC2C-1873-4935-8DD4-EAEF8C99A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3496" y="1477273"/>
            <a:ext cx="9342118" cy="38436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Documented for SGMA sustainability indicators</a:t>
            </a:r>
          </a:p>
          <a:p>
            <a:pPr marL="687388"/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Groundwater elevations</a:t>
            </a:r>
          </a:p>
          <a:p>
            <a:pPr marL="687388"/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Groundwater storage</a:t>
            </a:r>
          </a:p>
          <a:p>
            <a:pPr marL="687388"/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subsidence</a:t>
            </a:r>
          </a:p>
          <a:p>
            <a:pPr marL="687388"/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Interconnected surface water and GDEs</a:t>
            </a:r>
          </a:p>
          <a:p>
            <a:pPr marL="687388"/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Groundwater quality</a:t>
            </a:r>
          </a:p>
          <a:p>
            <a:pPr marL="687388"/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seawater intrusion.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9FEAD-4047-489F-BADD-76E2D56D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AF8530-CBA2-4353-B829-2258B26D314C}"/>
              </a:ext>
            </a:extLst>
          </p:cNvPr>
          <p:cNvSpPr txBox="1">
            <a:spLocks/>
          </p:cNvSpPr>
          <p:nvPr/>
        </p:nvSpPr>
        <p:spPr>
          <a:xfrm>
            <a:off x="1024463" y="1280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Groundwater Conditions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548E8E-6408-4CF4-B335-32CD0B145178}"/>
              </a:ext>
            </a:extLst>
          </p:cNvPr>
          <p:cNvGrpSpPr/>
          <p:nvPr/>
        </p:nvGrpSpPr>
        <p:grpSpPr>
          <a:xfrm>
            <a:off x="1337538" y="1286544"/>
            <a:ext cx="634976" cy="3691036"/>
            <a:chOff x="1067478" y="1442192"/>
            <a:chExt cx="634976" cy="36910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4AF106-96D7-49AF-A92E-669FFC4D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8" y="1442192"/>
              <a:ext cx="615262" cy="5853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1CF9C6-7DFA-4E01-AC57-B48137182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9" y="2056355"/>
              <a:ext cx="614504" cy="5928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0F6B71-971B-4448-863C-60CF7D03A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886" y="4530192"/>
              <a:ext cx="624885" cy="6030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AFEDB5-CC73-4130-B642-0A4298F71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669" y="3902085"/>
              <a:ext cx="608785" cy="5791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AE877C-39F1-499F-9253-038CE25FB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478" y="2675669"/>
              <a:ext cx="616875" cy="5911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70A031-F708-4F95-8D32-B4C0658F8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4995" y="3285226"/>
              <a:ext cx="609358" cy="587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37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73843FF8-6652-4BA7-8BCD-3A7CD417A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2808"/>
            <a:ext cx="12191999" cy="5245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24B28-14BE-4843-9101-94A89F69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3" y="401442"/>
            <a:ext cx="10796752" cy="779463"/>
          </a:xfrm>
        </p:spPr>
        <p:txBody>
          <a:bodyPr>
            <a:normAutofit/>
          </a:bodyPr>
          <a:lstStyle/>
          <a:p>
            <a:r>
              <a:rPr lang="en-US" b="1" dirty="0"/>
              <a:t>Groundwater levels and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150AE-CEBB-4030-ADA8-142ACACDB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B242D-E5A7-4E11-BFF5-A7D4E381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2552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tx1"/>
                </a:solidFill>
              </a:rPr>
              <a:t>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B223E1-DB52-417F-8B79-79A560A9BAAC}"/>
              </a:ext>
            </a:extLst>
          </p:cNvPr>
          <p:cNvGrpSpPr/>
          <p:nvPr/>
        </p:nvGrpSpPr>
        <p:grpSpPr>
          <a:xfrm>
            <a:off x="8594201" y="1451092"/>
            <a:ext cx="3474720" cy="1280160"/>
            <a:chOff x="1252853" y="1485900"/>
            <a:chExt cx="3782115" cy="1772866"/>
          </a:xfrm>
        </p:grpSpPr>
        <p:pic>
          <p:nvPicPr>
            <p:cNvPr id="5" name="Picture 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8CF76D34-FCC4-4A6D-B575-A938265E2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853" y="1485900"/>
              <a:ext cx="3782115" cy="17728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DD3B17-0341-4AD3-8927-F1FD9B2A1432}"/>
                </a:ext>
              </a:extLst>
            </p:cNvPr>
            <p:cNvSpPr txBox="1"/>
            <p:nvPr/>
          </p:nvSpPr>
          <p:spPr>
            <a:xfrm>
              <a:off x="2550382" y="1669276"/>
              <a:ext cx="1575864" cy="5114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11-5-35G1</a:t>
              </a:r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4C5FC193-F5F8-468E-83E5-65F416C1EB15}"/>
                </a:ext>
              </a:extLst>
            </p:cNvPr>
            <p:cNvSpPr/>
            <p:nvPr/>
          </p:nvSpPr>
          <p:spPr>
            <a:xfrm>
              <a:off x="1983996" y="2055222"/>
              <a:ext cx="201856" cy="246143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ADECB0-456E-46EC-8B50-9450F5AFE4CB}"/>
              </a:ext>
            </a:extLst>
          </p:cNvPr>
          <p:cNvSpPr txBox="1"/>
          <p:nvPr/>
        </p:nvSpPr>
        <p:spPr>
          <a:xfrm>
            <a:off x="975373" y="1449954"/>
            <a:ext cx="6252746" cy="15696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Groundwater level declines have been reversed with CVP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Groundwater levels / storage generally increased and stabilized</a:t>
            </a:r>
          </a:p>
        </p:txBody>
      </p:sp>
    </p:spTree>
    <p:extLst>
      <p:ext uri="{BB962C8B-B14F-4D97-AF65-F5344CB8AC3E}">
        <p14:creationId xmlns:p14="http://schemas.microsoft.com/office/powerpoint/2010/main" val="2268197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FC9F-CEE0-4A2A-86D3-DB2ACC34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92" y="138696"/>
            <a:ext cx="6095991" cy="1325563"/>
          </a:xfrm>
        </p:spPr>
        <p:txBody>
          <a:bodyPr/>
          <a:lstStyle/>
          <a:p>
            <a:r>
              <a:rPr lang="en-US" b="1" dirty="0"/>
              <a:t>Groundwater Conditions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08D63-13E7-4E73-8BA6-617DFBDC2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479" y="1233440"/>
            <a:ext cx="5181600" cy="3508382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subsidence</a:t>
            </a:r>
          </a:p>
          <a:p>
            <a:r>
              <a:rPr lang="en-US" sz="2600" dirty="0"/>
              <a:t>Uneven land settlement due to pumping and groundwater level decline</a:t>
            </a:r>
          </a:p>
          <a:p>
            <a:r>
              <a:rPr lang="en-US" sz="2600" dirty="0"/>
              <a:t>Not a known problem in North San Benito Basin</a:t>
            </a:r>
          </a:p>
          <a:p>
            <a:r>
              <a:rPr lang="en-US" sz="2600" dirty="0"/>
              <a:t>Indicated by satellite data to occur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D9CE4-5886-470A-9EF5-20BB682B9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2419" y="1081038"/>
            <a:ext cx="5477702" cy="3660784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onnected surface water - GDEs</a:t>
            </a:r>
          </a:p>
          <a:p>
            <a:r>
              <a:rPr lang="en-US" sz="2600" dirty="0"/>
              <a:t>Evaluated areas of connected surface water and groundwater</a:t>
            </a:r>
          </a:p>
          <a:p>
            <a:r>
              <a:rPr lang="en-US" sz="2600" dirty="0"/>
              <a:t>Identified stream reaches with riparian vegetation and potential steelhead habitat</a:t>
            </a:r>
          </a:p>
          <a:p>
            <a:r>
              <a:rPr lang="en-US" sz="2600" dirty="0"/>
              <a:t>Assessed potential impacts of pumping, drought, floods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F4D2B-399B-4E16-94F5-52C449A7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BD6313E5-18D6-4FCC-8DE3-7185999BD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444" y="4556094"/>
            <a:ext cx="3444466" cy="194050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F7357EBA-A525-4084-A100-1CBEFFBC6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5760" y="4556094"/>
            <a:ext cx="3685899" cy="20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11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1770-0AA0-4136-B4A8-227196D6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4" y="426088"/>
            <a:ext cx="10515600" cy="1325563"/>
          </a:xfrm>
        </p:spPr>
        <p:txBody>
          <a:bodyPr/>
          <a:lstStyle/>
          <a:p>
            <a:r>
              <a:rPr lang="en-US" b="1" dirty="0"/>
              <a:t>Groundwater Quality: Key constituents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9ED05-5954-47BB-B259-8E67F2D12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078" y="1294398"/>
            <a:ext cx="5181600" cy="366078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/>
              <a:t>Total dissolved solids TDS</a:t>
            </a:r>
          </a:p>
          <a:p>
            <a:r>
              <a:rPr lang="en-US" dirty="0"/>
              <a:t>Naturally high</a:t>
            </a:r>
          </a:p>
          <a:p>
            <a:r>
              <a:rPr lang="en-US" dirty="0"/>
              <a:t>Affected by irrigation return flows, wastewater disposal,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9679A-91C1-4B2D-B8B5-B8BED0046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10" y="1287865"/>
            <a:ext cx="5486398" cy="365207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/>
              <a:t>Nitrate</a:t>
            </a: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Elevated due to agricultural activities, confined animal facilities, landscape fertilization, septic systems, and wastewater treatment facility discharges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2AE58-56B3-448C-B2CF-78D29D1A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E7308DE-E07A-40CF-BAC2-9C6633B82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620" y="3972847"/>
            <a:ext cx="5410480" cy="27432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F3C75F1-08CD-42BF-8A6F-E4CF3C040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7" y="3972845"/>
            <a:ext cx="550140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60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Microsoft Office PowerPoint</Application>
  <PresentationFormat>Widescreen</PresentationFormat>
  <Paragraphs>190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Office Theme</vt:lpstr>
      <vt:lpstr>Acrobat Document</vt:lpstr>
      <vt:lpstr>Update to Board of Directors: Draft  Groundwater Sustainability Plan</vt:lpstr>
      <vt:lpstr>Overview of the GSP</vt:lpstr>
      <vt:lpstr>Overview of the GSP: 10 Appendices</vt:lpstr>
      <vt:lpstr>Updates to the GSP document</vt:lpstr>
      <vt:lpstr>Highlights of the GSP: Hydrogeologic Setting</vt:lpstr>
      <vt:lpstr>PowerPoint Presentation</vt:lpstr>
      <vt:lpstr>Groundwater levels and storage</vt:lpstr>
      <vt:lpstr>Groundwater Conditions</vt:lpstr>
      <vt:lpstr>Groundwater Quality: Key constituents </vt:lpstr>
      <vt:lpstr>PowerPoint Presentation</vt:lpstr>
      <vt:lpstr> Water balance findings</vt:lpstr>
      <vt:lpstr>PowerPoint Presentation</vt:lpstr>
      <vt:lpstr>PowerPoint Presentation</vt:lpstr>
      <vt:lpstr>Subsidence and GDEs </vt:lpstr>
      <vt:lpstr>Water Quality </vt:lpstr>
      <vt:lpstr>Projects and Management Actions</vt:lpstr>
      <vt:lpstr>Projects improve water balance and quality</vt:lpstr>
      <vt:lpstr>PowerPoint Presentation</vt:lpstr>
      <vt:lpstr>PowerPoint Presentation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2020-07-14T20:37:34Z</dcterms:created>
  <dcterms:modified xsi:type="dcterms:W3CDTF">2021-06-29T21:56:16Z</dcterms:modified>
</cp:coreProperties>
</file>