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  <p:sldMasterId id="2147483756" r:id="rId2"/>
  </p:sldMasterIdLst>
  <p:notesMasterIdLst>
    <p:notesMasterId r:id="rId14"/>
  </p:notesMasterIdLst>
  <p:handoutMasterIdLst>
    <p:handoutMasterId r:id="rId15"/>
  </p:handoutMasterIdLst>
  <p:sldIdLst>
    <p:sldId id="256" r:id="rId3"/>
    <p:sldId id="283" r:id="rId4"/>
    <p:sldId id="288" r:id="rId5"/>
    <p:sldId id="289" r:id="rId6"/>
    <p:sldId id="298" r:id="rId7"/>
    <p:sldId id="304" r:id="rId8"/>
    <p:sldId id="292" r:id="rId9"/>
    <p:sldId id="302" r:id="rId10"/>
    <p:sldId id="293" r:id="rId11"/>
    <p:sldId id="301" r:id="rId12"/>
    <p:sldId id="303" r:id="rId13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leonora Garra" initials="EG" lastIdx="1" clrIdx="0">
    <p:extLst>
      <p:ext uri="{19B8F6BF-5375-455C-9EA6-DF929625EA0E}">
        <p15:presenceInfo xmlns:p15="http://schemas.microsoft.com/office/powerpoint/2012/main" userId="S-1-5-21-2729187897-3238540593-3742058794-117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509" autoAdjust="0"/>
    <p:restoredTop sz="94660"/>
  </p:normalViewPr>
  <p:slideViewPr>
    <p:cSldViewPr>
      <p:cViewPr varScale="1">
        <p:scale>
          <a:sx n="108" d="100"/>
          <a:sy n="108" d="100"/>
        </p:scale>
        <p:origin x="2286" y="10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38475" cy="465138"/>
          </a:xfrm>
          <a:prstGeom prst="rect">
            <a:avLst/>
          </a:prstGeom>
        </p:spPr>
        <p:txBody>
          <a:bodyPr vert="horz" lIns="91391" tIns="45696" rIns="91391" bIns="45696" rtlCol="0"/>
          <a:lstStyle>
            <a:lvl1pPr algn="l">
              <a:defRPr sz="11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42" y="0"/>
            <a:ext cx="3038475" cy="465138"/>
          </a:xfrm>
          <a:prstGeom prst="rect">
            <a:avLst/>
          </a:prstGeom>
        </p:spPr>
        <p:txBody>
          <a:bodyPr vert="horz" lIns="91391" tIns="45696" rIns="91391" bIns="45696" rtlCol="0"/>
          <a:lstStyle>
            <a:lvl1pPr algn="r">
              <a:defRPr sz="1100"/>
            </a:lvl1pPr>
          </a:lstStyle>
          <a:p>
            <a:fld id="{B3AC1E73-8569-43F6-95DC-6423EA3F680E}" type="datetimeFigureOut">
              <a:rPr lang="en-US" smtClean="0"/>
              <a:pPr/>
              <a:t>4/27/2022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4" y="8829676"/>
            <a:ext cx="3038475" cy="465138"/>
          </a:xfrm>
          <a:prstGeom prst="rect">
            <a:avLst/>
          </a:prstGeom>
        </p:spPr>
        <p:txBody>
          <a:bodyPr vert="horz" lIns="91391" tIns="45696" rIns="91391" bIns="45696" rtlCol="0" anchor="b"/>
          <a:lstStyle>
            <a:lvl1pPr algn="l">
              <a:defRPr sz="11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42" y="8829676"/>
            <a:ext cx="3038475" cy="465138"/>
          </a:xfrm>
          <a:prstGeom prst="rect">
            <a:avLst/>
          </a:prstGeom>
        </p:spPr>
        <p:txBody>
          <a:bodyPr vert="horz" lIns="91391" tIns="45696" rIns="91391" bIns="45696" rtlCol="0" anchor="b"/>
          <a:lstStyle>
            <a:lvl1pPr algn="r">
              <a:defRPr sz="1100"/>
            </a:lvl1pPr>
          </a:lstStyle>
          <a:p>
            <a:fld id="{DEC161C5-A29A-48DA-ADBB-BD592A004B4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0175917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38475" cy="465138"/>
          </a:xfrm>
          <a:prstGeom prst="rect">
            <a:avLst/>
          </a:prstGeom>
        </p:spPr>
        <p:txBody>
          <a:bodyPr vert="horz" lIns="91391" tIns="45696" rIns="91391" bIns="45696" rtlCol="0"/>
          <a:lstStyle>
            <a:lvl1pPr algn="l">
              <a:defRPr sz="11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42" y="0"/>
            <a:ext cx="3038475" cy="465138"/>
          </a:xfrm>
          <a:prstGeom prst="rect">
            <a:avLst/>
          </a:prstGeom>
        </p:spPr>
        <p:txBody>
          <a:bodyPr vert="horz" lIns="91391" tIns="45696" rIns="91391" bIns="45696" rtlCol="0"/>
          <a:lstStyle>
            <a:lvl1pPr algn="r">
              <a:defRPr sz="1100"/>
            </a:lvl1pPr>
          </a:lstStyle>
          <a:p>
            <a:fld id="{A7B1F50E-55A0-40A1-BC4C-25C3107AC412}" type="datetimeFigureOut">
              <a:rPr lang="en-US" smtClean="0"/>
              <a:pPr/>
              <a:t>4/27/2022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391" tIns="45696" rIns="91391" bIns="45696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9" y="4416430"/>
            <a:ext cx="5607051" cy="4183063"/>
          </a:xfrm>
          <a:prstGeom prst="rect">
            <a:avLst/>
          </a:prstGeom>
        </p:spPr>
        <p:txBody>
          <a:bodyPr vert="horz" lIns="91391" tIns="45696" rIns="91391" bIns="45696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4" y="8829676"/>
            <a:ext cx="3038475" cy="465138"/>
          </a:xfrm>
          <a:prstGeom prst="rect">
            <a:avLst/>
          </a:prstGeom>
        </p:spPr>
        <p:txBody>
          <a:bodyPr vert="horz" lIns="91391" tIns="45696" rIns="91391" bIns="45696" rtlCol="0" anchor="b"/>
          <a:lstStyle>
            <a:lvl1pPr algn="l">
              <a:defRPr sz="11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42" y="8829676"/>
            <a:ext cx="3038475" cy="465138"/>
          </a:xfrm>
          <a:prstGeom prst="rect">
            <a:avLst/>
          </a:prstGeom>
        </p:spPr>
        <p:txBody>
          <a:bodyPr vert="horz" lIns="91391" tIns="45696" rIns="91391" bIns="45696" rtlCol="0" anchor="b"/>
          <a:lstStyle>
            <a:lvl1pPr algn="r">
              <a:defRPr sz="1100"/>
            </a:lvl1pPr>
          </a:lstStyle>
          <a:p>
            <a:fld id="{FB0BBE99-457C-4827-98DB-AF23CBA5A27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3424002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10835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699046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572700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878962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82097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MCGILLOWAY, RAY, BROWN &amp; KAUFMAN</a:t>
            </a:r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DD07925E-6F0D-420B-B74C-EECD19309BE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MCGILLOWAY, RAY, BROWN &amp; KAUFMAN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7925E-6F0D-420B-B74C-EECD19309BE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DD07925E-6F0D-420B-B74C-EECD19309BE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MCGILLOWAY, RAY, BROWN &amp; KAUFMAN</a:t>
            </a: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3F73E-8CA4-4055-A756-62813E320077}" type="datetimeFigureOut">
              <a:rPr lang="en-US" smtClean="0"/>
              <a:t>4/27/2022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04C78-F9F5-40AD-855D-024FA0EF36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318383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3F73E-8CA4-4055-A756-62813E320077}" type="datetimeFigureOut">
              <a:rPr lang="en-US" smtClean="0"/>
              <a:t>4/27/2022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04C78-F9F5-40AD-855D-024FA0EF36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589315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3F73E-8CA4-4055-A756-62813E320077}" type="datetimeFigureOut">
              <a:rPr lang="en-US" smtClean="0"/>
              <a:t>4/27/2022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04C78-F9F5-40AD-855D-024FA0EF36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875258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3F73E-8CA4-4055-A756-62813E320077}" type="datetimeFigureOut">
              <a:rPr lang="en-US" smtClean="0"/>
              <a:t>4/27/2022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04C78-F9F5-40AD-855D-024FA0EF36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498039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3F73E-8CA4-4055-A756-62813E320077}" type="datetimeFigureOut">
              <a:rPr lang="en-US" smtClean="0"/>
              <a:t>4/27/2022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04C78-F9F5-40AD-855D-024FA0EF36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132788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3F73E-8CA4-4055-A756-62813E320077}" type="datetimeFigureOut">
              <a:rPr lang="en-US" smtClean="0"/>
              <a:t>4/27/2022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04C78-F9F5-40AD-855D-024FA0EF36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941043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3F73E-8CA4-4055-A756-62813E320077}" type="datetimeFigureOut">
              <a:rPr lang="en-US" smtClean="0"/>
              <a:t>4/27/2022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04C78-F9F5-40AD-855D-024FA0EF36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709820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3F73E-8CA4-4055-A756-62813E320077}" type="datetimeFigureOut">
              <a:rPr lang="en-US" smtClean="0"/>
              <a:t>4/27/2022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04C78-F9F5-40AD-855D-024FA0EF36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72746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MCGILLOWAY, RAY, BROWN &amp; KAUFMAN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DD07925E-6F0D-420B-B74C-EECD19309BE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3F73E-8CA4-4055-A756-62813E320077}" type="datetimeFigureOut">
              <a:rPr lang="en-US" smtClean="0"/>
              <a:t>4/27/2022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04C78-F9F5-40AD-855D-024FA0EF36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759409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3F73E-8CA4-4055-A756-62813E320077}" type="datetimeFigureOut">
              <a:rPr lang="en-US" smtClean="0"/>
              <a:t>4/27/2022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04C78-F9F5-40AD-855D-024FA0EF36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879430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3F73E-8CA4-4055-A756-62813E320077}" type="datetimeFigureOut">
              <a:rPr lang="en-US" smtClean="0"/>
              <a:t>4/27/2022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04C78-F9F5-40AD-855D-024FA0EF36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48323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MCGILLOWAY, RAY, BROWN &amp; KAUFMAN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DD07925E-6F0D-420B-B74C-EECD19309BE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MCGILLOWAY, RAY, BROWN &amp; KAUFMAN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7925E-6F0D-420B-B74C-EECD19309BE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r>
              <a:rPr lang="en-US" dirty="0"/>
              <a:t>MCGILLOWAY, RAY, BROWN &amp; KAUFMAN</a:t>
            </a:r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DD07925E-6F0D-420B-B74C-EECD19309BE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MCGILLOWAY, RAY, BROWN &amp; KAUFMAN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DD07925E-6F0D-420B-B74C-EECD19309BE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MCGILLOWAY, RAY, BROWN &amp; KAUFMAN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D07925E-6F0D-420B-B74C-EECD19309BE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DD07925E-6F0D-420B-B74C-EECD19309BE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r>
              <a:rPr lang="en-US" dirty="0"/>
              <a:t>MCGILLOWAY, RAY, BROWN &amp; KAUFMAN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DD07925E-6F0D-420B-B74C-EECD19309BE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r>
              <a:rPr lang="en-US" dirty="0"/>
              <a:t>MCGILLOWAY, RAY, BROWN &amp; KAUFMAN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MCGILLOWAY, RAY, BROWN &amp; KAUFMAN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DD07925E-6F0D-420B-B74C-EECD19309BE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hf sldNum="0" hdr="0"/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63F73E-8CA4-4055-A756-62813E320077}" type="datetimeFigureOut">
              <a:rPr lang="en-US" smtClean="0"/>
              <a:t>4/27/2022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C04C78-F9F5-40AD-855D-024FA0EF36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01975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emf"/><Relationship Id="rId4" Type="http://schemas.openxmlformats.org/officeDocument/2006/relationships/oleObject" Target="file:///\\s-file2019mry\Public\Data\Clientdata\Begins210000\217513\2021%20Audit\2021%20SBCWD%20PPT%20Drafting%20File.xlsx!Sheet1!R7C1:R24C11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4.emf"/><Relationship Id="rId4" Type="http://schemas.openxmlformats.org/officeDocument/2006/relationships/oleObject" Target="file:///\\s-file2019mry\Public\Data\Clientdata\Begins210000\217513\2021%20Audit\2021%20SBCWD%20PPT%20Drafting%20File.xlsx!Sheet1!R33C1:R56C11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5.emf"/><Relationship Id="rId4" Type="http://schemas.openxmlformats.org/officeDocument/2006/relationships/oleObject" Target="file:///\\s-file2019mry\Public\Data\Clientdata\Begins210000\217513\2021%20Audit\2021%20SBCWD%20PPT%20Drafting%20File.xlsx!Sheet1!R66C1:R84C11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895600"/>
            <a:ext cx="6400800" cy="2590800"/>
          </a:xfrm>
        </p:spPr>
        <p:txBody>
          <a:bodyPr>
            <a:noAutofit/>
          </a:bodyPr>
          <a:lstStyle/>
          <a:p>
            <a:r>
              <a:rPr lang="en-US" sz="1800" dirty="0"/>
              <a:t>Auditor Presentation</a:t>
            </a:r>
          </a:p>
          <a:p>
            <a:endParaRPr lang="en-US" sz="1800" dirty="0"/>
          </a:p>
          <a:p>
            <a:r>
              <a:rPr lang="en-US" sz="1800" dirty="0"/>
              <a:t>Presented by Matt N. Pressey, CPA</a:t>
            </a:r>
          </a:p>
          <a:p>
            <a:r>
              <a:rPr lang="en-US" sz="1800" dirty="0"/>
              <a:t>Audit Manager</a:t>
            </a:r>
          </a:p>
          <a:p>
            <a:endParaRPr lang="en-US" sz="1800" dirty="0"/>
          </a:p>
          <a:p>
            <a:r>
              <a:rPr lang="en-US" sz="1800" dirty="0" err="1"/>
              <a:t>mCgilloway</a:t>
            </a:r>
            <a:r>
              <a:rPr lang="en-US" sz="1800" dirty="0"/>
              <a:t>, ray, brown &amp; kaufman, accountants &amp; consultants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600200"/>
          </a:xfrm>
        </p:spPr>
        <p:txBody>
          <a:bodyPr/>
          <a:lstStyle/>
          <a:p>
            <a:r>
              <a:rPr lang="en-US" dirty="0"/>
              <a:t>San Benito County Water District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52400" y="6410848"/>
            <a:ext cx="3276600" cy="294752"/>
          </a:xfrm>
        </p:spPr>
        <p:txBody>
          <a:bodyPr/>
          <a:lstStyle/>
          <a:p>
            <a:r>
              <a:rPr lang="en-US" dirty="0"/>
              <a:t>MCGILLOWAY, RAY, BROWN &amp; KAUFMAN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5791200" y="6404984"/>
            <a:ext cx="3200400" cy="300616"/>
          </a:xfrm>
        </p:spPr>
        <p:txBody>
          <a:bodyPr/>
          <a:lstStyle/>
          <a:p>
            <a:fld id="{9EC952E5-37C2-4CF2-85F6-EAB5ADA0B1A7}" type="slidenum">
              <a:rPr lang="en-US" sz="1200" smtClean="0"/>
              <a:pPr/>
              <a:t>1</a:t>
            </a:fld>
            <a:endParaRPr lang="en-US" sz="1200" dirty="0"/>
          </a:p>
          <a:p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116F186-1CE5-40FE-B85C-69023D8E9769}"/>
              </a:ext>
            </a:extLst>
          </p:cNvPr>
          <p:cNvSpPr txBox="1"/>
          <p:nvPr/>
        </p:nvSpPr>
        <p:spPr>
          <a:xfrm>
            <a:off x="4457700" y="2209800"/>
            <a:ext cx="228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1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Prior Year Management Letter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10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MCGILLOWAY, RAY, BROWN &amp; KAUFMAN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301752" y="1600200"/>
            <a:ext cx="8503920" cy="4498848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None!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530ACD5-B3A5-43D1-9FA7-90FF356C9BF5}"/>
              </a:ext>
            </a:extLst>
          </p:cNvPr>
          <p:cNvSpPr txBox="1"/>
          <p:nvPr/>
        </p:nvSpPr>
        <p:spPr>
          <a:xfrm>
            <a:off x="4226052" y="1002268"/>
            <a:ext cx="68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10</a:t>
            </a:r>
          </a:p>
        </p:txBody>
      </p:sp>
    </p:spTree>
    <p:extLst>
      <p:ext uri="{BB962C8B-B14F-4D97-AF65-F5344CB8AC3E}">
        <p14:creationId xmlns:p14="http://schemas.microsoft.com/office/powerpoint/2010/main" val="32840906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E1F533-581F-4D41-9C4A-6CDBE2F4F9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New GASB Pronouncements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856A763-13DF-46F3-8679-CEB85C754C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11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FC9E976-34E8-4324-9280-C71BA6AEAC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MCGILLOWAY, RAY, BROWN &amp; KAUFMAN</a:t>
            </a:r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0612E2FF-4668-4395-92F2-1A5A47E53AE7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381000" y="1676400"/>
            <a:ext cx="8424672" cy="4422648"/>
          </a:xfrm>
          <a:solidFill>
            <a:schemeClr val="bg1"/>
          </a:solidFill>
        </p:spPr>
        <p:txBody>
          <a:bodyPr/>
          <a:lstStyle/>
          <a:p>
            <a:r>
              <a:rPr lang="en-US" sz="2200" dirty="0"/>
              <a:t>Statement No. 84, Fiduciary Activities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1600" dirty="0">
                <a:solidFill>
                  <a:srgbClr val="0000FF"/>
                </a:solidFill>
              </a:rPr>
              <a:t>Effective Date: The provisions in Statement 87 are effective for reporting periods beginning after December 15, 2018</a:t>
            </a:r>
          </a:p>
          <a:p>
            <a:r>
              <a:rPr lang="en-US" sz="2200" dirty="0"/>
              <a:t>Statement No. 90, Major Equity Interests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1600" dirty="0">
                <a:solidFill>
                  <a:srgbClr val="0000FF"/>
                </a:solidFill>
              </a:rPr>
              <a:t>Effective Date: The provisions in Statement 90 are effective for reporting periods beginning after December 15, 2019</a:t>
            </a:r>
          </a:p>
          <a:p>
            <a:r>
              <a:rPr lang="en-US" sz="2200" dirty="0"/>
              <a:t>Statement No. 93, Replacement of Interbank Offer Rates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1600" dirty="0">
                <a:solidFill>
                  <a:srgbClr val="0000FF"/>
                </a:solidFill>
              </a:rPr>
              <a:t>Effective Date: The provisions in Statement 93 are effective for reporting periods beginning after June 15, 2020</a:t>
            </a:r>
          </a:p>
          <a:p>
            <a:r>
              <a:rPr lang="en-US" sz="2200" dirty="0"/>
              <a:t>Statement No. 98, The Annual Comprehensive Financial Report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1600" dirty="0">
                <a:solidFill>
                  <a:srgbClr val="0000FF"/>
                </a:solidFill>
              </a:rPr>
              <a:t>Effective Date: The provisions in Statement 98 are effective for reporting periods beginning after December 15, 2021.</a:t>
            </a:r>
          </a:p>
          <a:p>
            <a:pPr marL="274320" lvl="1" indent="0">
              <a:buNone/>
            </a:pPr>
            <a:endParaRPr lang="en-US" sz="1600" dirty="0">
              <a:solidFill>
                <a:srgbClr val="0000FF"/>
              </a:solidFill>
            </a:endParaRPr>
          </a:p>
          <a:p>
            <a:pPr marL="274320" lvl="1" indent="0">
              <a:buNone/>
            </a:pPr>
            <a:endParaRPr lang="en-US" sz="2000" dirty="0">
              <a:solidFill>
                <a:srgbClr val="0000FF"/>
              </a:solidFill>
            </a:endParaRPr>
          </a:p>
          <a:p>
            <a:pPr>
              <a:buFont typeface="Courier New" panose="02070309020205020404" pitchFamily="49" charset="0"/>
              <a:buChar char="o"/>
            </a:pPr>
            <a:endParaRPr lang="en-US" sz="2500" dirty="0">
              <a:solidFill>
                <a:srgbClr val="0000FF"/>
              </a:solidFill>
            </a:endParaRPr>
          </a:p>
          <a:p>
            <a:pPr>
              <a:buFont typeface="Courier New" panose="02070309020205020404" pitchFamily="49" charset="0"/>
              <a:buChar char="o"/>
            </a:pPr>
            <a:endParaRPr lang="en-US" sz="2500" dirty="0">
              <a:solidFill>
                <a:srgbClr val="0000FF"/>
              </a:solidFill>
            </a:endParaRPr>
          </a:p>
          <a:p>
            <a:pPr marL="0" indent="0">
              <a:buNone/>
            </a:pP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2955C1F-F355-48F0-B03D-DB220F3218B5}"/>
              </a:ext>
            </a:extLst>
          </p:cNvPr>
          <p:cNvSpPr txBox="1"/>
          <p:nvPr/>
        </p:nvSpPr>
        <p:spPr>
          <a:xfrm>
            <a:off x="4343400" y="1072634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11</a:t>
            </a:r>
          </a:p>
        </p:txBody>
      </p:sp>
    </p:spTree>
    <p:extLst>
      <p:ext uri="{BB962C8B-B14F-4D97-AF65-F5344CB8AC3E}">
        <p14:creationId xmlns:p14="http://schemas.microsoft.com/office/powerpoint/2010/main" val="5751244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Reports Issued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752" y="1676400"/>
            <a:ext cx="8503920" cy="4422648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spcBef>
                <a:spcPts val="600"/>
              </a:spcBef>
              <a:spcAft>
                <a:spcPts val="1200"/>
              </a:spcAft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Audited Financial Statements for the year ended June 30, 2021</a:t>
            </a:r>
          </a:p>
          <a:p>
            <a:pPr>
              <a:spcBef>
                <a:spcPts val="600"/>
              </a:spcBef>
              <a:spcAft>
                <a:spcPts val="1200"/>
              </a:spcAft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Communication with those Charged with Governance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Management Letter Communications – no material weaknesses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New GASB Pronouncements </a:t>
            </a:r>
            <a:endParaRPr lang="en-US" dirty="0"/>
          </a:p>
          <a:p>
            <a:pPr lvl="2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MCGILLOWAY, RAY, BROWN &amp; KAUFMAN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A31FE-0C2C-40DE-86AB-FD14772C5DFA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22E394B-B594-4446-BB22-FCFD2AD2A8F8}"/>
              </a:ext>
            </a:extLst>
          </p:cNvPr>
          <p:cNvSpPr txBox="1"/>
          <p:nvPr/>
        </p:nvSpPr>
        <p:spPr>
          <a:xfrm>
            <a:off x="4454652" y="1072634"/>
            <a:ext cx="228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2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Audited Financial Statements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752" y="1676400"/>
            <a:ext cx="8503920" cy="4422648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92500"/>
          </a:bodyPr>
          <a:lstStyle/>
          <a:p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Audit Opinions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Independent Auditor’s Report on Financial Statements (unmodified) (Page 1)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District received GFOA – award for excellence in financial reporting</a:t>
            </a:r>
          </a:p>
          <a:p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Basic Financial Statements</a:t>
            </a:r>
          </a:p>
          <a:p>
            <a:pPr lvl="2"/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Management’s Discussion and Analysis (Page 4)</a:t>
            </a:r>
          </a:p>
          <a:p>
            <a:pPr lvl="2"/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Statement of Net Position (Page 14)</a:t>
            </a:r>
          </a:p>
          <a:p>
            <a:pPr lvl="2"/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Statement of Revenues, Expenses and Changes in Net Position (Page 16)</a:t>
            </a:r>
          </a:p>
          <a:p>
            <a:pPr lvl="2"/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Statement of Cash Flows – (Page 17) </a:t>
            </a:r>
          </a:p>
          <a:p>
            <a:pPr lvl="2"/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Notes to Financial Statements (</a:t>
            </a:r>
            <a:r>
              <a:rPr lang="en-US" sz="2300">
                <a:latin typeface="Times New Roman" panose="02020603050405020304" pitchFamily="18" charset="0"/>
                <a:cs typeface="Times New Roman" panose="02020603050405020304" pitchFamily="18" charset="0"/>
              </a:rPr>
              <a:t>Page 21)</a:t>
            </a:r>
            <a:endParaRPr lang="en-US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2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MCGILLOWAY, RAY, BROWN &amp; KAUFMAN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A31FE-0C2C-40DE-86AB-FD14772C5DFA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0122AF9-B312-4E1B-97DE-7DBD0685AFDA}"/>
              </a:ext>
            </a:extLst>
          </p:cNvPr>
          <p:cNvSpPr txBox="1"/>
          <p:nvPr/>
        </p:nvSpPr>
        <p:spPr>
          <a:xfrm>
            <a:off x="4454652" y="1072634"/>
            <a:ext cx="228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3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Condensed Statement of Net Position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A31FE-0C2C-40DE-86AB-FD14772C5DFA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MCGILLOWAY, RAY, BROWN &amp; KAUFMAN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6597634-1F49-4712-98CB-23B40A7DCE3B}"/>
              </a:ext>
            </a:extLst>
          </p:cNvPr>
          <p:cNvSpPr txBox="1"/>
          <p:nvPr/>
        </p:nvSpPr>
        <p:spPr>
          <a:xfrm>
            <a:off x="4454652" y="1072634"/>
            <a:ext cx="228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4</a:t>
            </a:r>
          </a:p>
        </p:txBody>
      </p:sp>
      <p:graphicFrame>
        <p:nvGraphicFramePr>
          <p:cNvPr id="3" name="Object 2">
            <a:extLst>
              <a:ext uri="{FF2B5EF4-FFF2-40B4-BE49-F238E27FC236}">
                <a16:creationId xmlns:a16="http://schemas.microsoft.com/office/drawing/2014/main" id="{349CF296-53F0-4273-9D62-B68E2B62051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49160489"/>
              </p:ext>
            </p:extLst>
          </p:nvPr>
        </p:nvGraphicFramePr>
        <p:xfrm>
          <a:off x="104775" y="1628775"/>
          <a:ext cx="8934450" cy="3600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5" name="Worksheet" r:id="rId4" imgW="8934399" imgH="3600450" progId="Excel.Sheet.12">
                  <p:link updateAutomatic="1"/>
                </p:oleObj>
              </mc:Choice>
              <mc:Fallback>
                <p:oleObj name="Worksheet" r:id="rId4" imgW="8934399" imgH="3600450" progId="Excel.Sheet.12">
                  <p:link updateAutomatic="1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04775" y="1628775"/>
                        <a:ext cx="8934450" cy="36004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Condensed Statement of Net Position, cont.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5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MCGILLOWAY, RAY, BROWN &amp; KAUFMAN</a:t>
            </a:r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7042715-D50D-4935-A891-29A56270A704}"/>
              </a:ext>
            </a:extLst>
          </p:cNvPr>
          <p:cNvSpPr txBox="1"/>
          <p:nvPr/>
        </p:nvSpPr>
        <p:spPr>
          <a:xfrm>
            <a:off x="4454652" y="1072634"/>
            <a:ext cx="228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5</a:t>
            </a:r>
          </a:p>
        </p:txBody>
      </p:sp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ED987E7F-63DB-4E5E-B63F-8DD2AEB92AE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09824944"/>
              </p:ext>
            </p:extLst>
          </p:nvPr>
        </p:nvGraphicFramePr>
        <p:xfrm>
          <a:off x="104775" y="1581150"/>
          <a:ext cx="8934450" cy="4819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7" name="Worksheet" r:id="rId4" imgW="8934399" imgH="4819599" progId="Excel.Sheet.12">
                  <p:link updateAutomatic="1"/>
                </p:oleObj>
              </mc:Choice>
              <mc:Fallback>
                <p:oleObj name="Worksheet" r:id="rId4" imgW="8934399" imgH="4819599" progId="Excel.Sheet.12">
                  <p:link updateAutomatic="1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04775" y="1581150"/>
                        <a:ext cx="8934450" cy="48196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169943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36616"/>
            <a:ext cx="8534400" cy="758952"/>
          </a:xfrm>
        </p:spPr>
        <p:txBody>
          <a:bodyPr>
            <a:normAutofit fontScale="90000"/>
          </a:bodyPr>
          <a:lstStyle/>
          <a:p>
            <a:r>
              <a:rPr lang="en-US" dirty="0"/>
              <a:t>Condensed Statement of Revenue &amp; Expenses &amp; Changes in Net Position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6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MCGILLOWAY, RAY, BROWN &amp; KAUFMAN</a:t>
            </a:r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7042715-D50D-4935-A891-29A56270A704}"/>
              </a:ext>
            </a:extLst>
          </p:cNvPr>
          <p:cNvSpPr txBox="1"/>
          <p:nvPr/>
        </p:nvSpPr>
        <p:spPr>
          <a:xfrm>
            <a:off x="4454652" y="1072634"/>
            <a:ext cx="228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6</a:t>
            </a:r>
          </a:p>
        </p:txBody>
      </p:sp>
      <p:graphicFrame>
        <p:nvGraphicFramePr>
          <p:cNvPr id="8" name="Object 7">
            <a:extLst>
              <a:ext uri="{FF2B5EF4-FFF2-40B4-BE49-F238E27FC236}">
                <a16:creationId xmlns:a16="http://schemas.microsoft.com/office/drawing/2014/main" id="{0A165012-F262-4503-A552-EB72CFD7CCC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72631245"/>
              </p:ext>
            </p:extLst>
          </p:nvPr>
        </p:nvGraphicFramePr>
        <p:xfrm>
          <a:off x="228599" y="1600200"/>
          <a:ext cx="8686801" cy="3657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9" name="Worksheet" r:id="rId4" imgW="8934399" imgH="3657446" progId="Excel.Sheet.12">
                  <p:link updateAutomatic="1"/>
                </p:oleObj>
              </mc:Choice>
              <mc:Fallback>
                <p:oleObj name="Worksheet" r:id="rId4" imgW="8934399" imgH="3657446" progId="Excel.Sheet.12">
                  <p:link updateAutomatic="1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28599" y="1600200"/>
                        <a:ext cx="8686801" cy="3657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5258687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Communication with those Charged with Governance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752" y="1600200"/>
            <a:ext cx="8503920" cy="4572000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pPr algn="just"/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Management is responsible for the selection and use of appropriate accounting policies.</a:t>
            </a:r>
          </a:p>
          <a:p>
            <a:pPr algn="just"/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 noted no transactions entered into by the District during the year for which there is lack of authoritative guidance or consensus.  </a:t>
            </a:r>
          </a:p>
          <a:p>
            <a:pPr algn="just"/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All significant transactions have been recognized in the financial statements in the proper period.</a:t>
            </a:r>
          </a:p>
          <a:p>
            <a:pPr algn="just"/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Accounting estimates – allowance for uncollectible accounts, capitalization and depreciation of fixed assets, pension liability, other postemployment benefits, and deferred outflows and inflows of resources.</a:t>
            </a:r>
          </a:p>
          <a:p>
            <a:pPr lvl="1" algn="just">
              <a:buFont typeface="Courier New" panose="02070309020205020404" pitchFamily="49" charset="0"/>
              <a:buChar char="o"/>
            </a:pP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Evaluated the underlying assumptions in estimates and found them to be appropriate.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Sensitive Financial Statement Disclosures - </a:t>
            </a:r>
            <a:r>
              <a:rPr lang="en-US" sz="2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Note 10, Employee Retirement Plans; and Note 12, Other Postemployment Benefit Plan: and Note 15</a:t>
            </a:r>
          </a:p>
          <a:p>
            <a:pPr lvl="2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MCGILLOWAY, RAY, BROWN &amp; KAUFMAN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A31FE-0C2C-40DE-86AB-FD14772C5DFA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4B23B99-AB8E-4E3E-9A9A-731E9F846C95}"/>
              </a:ext>
            </a:extLst>
          </p:cNvPr>
          <p:cNvSpPr txBox="1"/>
          <p:nvPr/>
        </p:nvSpPr>
        <p:spPr>
          <a:xfrm>
            <a:off x="4454652" y="1072634"/>
            <a:ext cx="228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7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9822C0-FACF-4648-9306-4B118C8444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685800"/>
          </a:xfrm>
        </p:spPr>
        <p:txBody>
          <a:bodyPr>
            <a:noAutofit/>
          </a:bodyPr>
          <a:lstStyle/>
          <a:p>
            <a:r>
              <a:rPr lang="en-US" sz="2400" dirty="0"/>
              <a:t>Communication with those Charged with Governance (cont.)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84AF3F0-0AC0-4A0C-B0D8-3FC3386DF4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8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5040CD6-A434-4D7C-BCCB-7739D50981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MCGILLOWAY, RAY, BROWN &amp; KAUFMAN</a:t>
            </a:r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ADE34D61-512F-4824-80DC-46B8D528A511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301752" y="1752600"/>
            <a:ext cx="8503920" cy="4346448"/>
          </a:xfrm>
          <a:solidFill>
            <a:schemeClr val="bg1"/>
          </a:solidFill>
        </p:spPr>
        <p:txBody>
          <a:bodyPr/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Difficulties Encountered in Performing the Audit - 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None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Disagreements with Management - 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None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Management Consultations with Other Independent Accountants – 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None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Timing of the audit – 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Timing went according to schedule and we found no delays, and we had no disagreements with management.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Other Matters – 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Required Supplementary Information, Other Information accompanying the financial statements that are not RSI, </a:t>
            </a:r>
            <a:r>
              <a:rPr lang="en-US" sz="240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Limited Assurance.</a:t>
            </a:r>
            <a:endParaRPr lang="en-US" sz="2400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2234134-632C-4FC9-B21E-D0E537E0AF25}"/>
              </a:ext>
            </a:extLst>
          </p:cNvPr>
          <p:cNvSpPr txBox="1"/>
          <p:nvPr/>
        </p:nvSpPr>
        <p:spPr>
          <a:xfrm>
            <a:off x="4454652" y="1072634"/>
            <a:ext cx="228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8</a:t>
            </a:r>
          </a:p>
        </p:txBody>
      </p:sp>
    </p:spTree>
    <p:extLst>
      <p:ext uri="{BB962C8B-B14F-4D97-AF65-F5344CB8AC3E}">
        <p14:creationId xmlns:p14="http://schemas.microsoft.com/office/powerpoint/2010/main" val="22810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Management Letter Communications and Observations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752" y="1600200"/>
            <a:ext cx="8503920" cy="4572000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 Material Weaknesses</a:t>
            </a:r>
          </a:p>
          <a:p>
            <a:endParaRPr lang="en-US" dirty="0"/>
          </a:p>
          <a:p>
            <a:pPr lvl="2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MCGILLOWAY, RAY, BROWN &amp; KAUFMAN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A31FE-0C2C-40DE-86AB-FD14772C5DFA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24F15D3-A13E-4D02-809D-9C34E166ED1A}"/>
              </a:ext>
            </a:extLst>
          </p:cNvPr>
          <p:cNvSpPr txBox="1"/>
          <p:nvPr/>
        </p:nvSpPr>
        <p:spPr>
          <a:xfrm>
            <a:off x="4454652" y="1072634"/>
            <a:ext cx="228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9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4215</TotalTime>
  <Words>586</Words>
  <Application>Microsoft Office PowerPoint</Application>
  <PresentationFormat>On-screen Show (4:3)</PresentationFormat>
  <Paragraphs>93</Paragraphs>
  <Slides>11</Slides>
  <Notes>5</Notes>
  <HiddenSlides>0</HiddenSlides>
  <MMClips>0</MMClips>
  <ScaleCrop>false</ScaleCrop>
  <HeadingPairs>
    <vt:vector size="8" baseType="variant">
      <vt:variant>
        <vt:lpstr>Fonts Used</vt:lpstr>
      </vt:variant>
      <vt:variant>
        <vt:i4>8</vt:i4>
      </vt:variant>
      <vt:variant>
        <vt:lpstr>Theme</vt:lpstr>
      </vt:variant>
      <vt:variant>
        <vt:i4>2</vt:i4>
      </vt:variant>
      <vt:variant>
        <vt:lpstr>Links</vt:lpstr>
      </vt:variant>
      <vt:variant>
        <vt:i4>3</vt:i4>
      </vt:variant>
      <vt:variant>
        <vt:lpstr>Slide Titles</vt:lpstr>
      </vt:variant>
      <vt:variant>
        <vt:i4>11</vt:i4>
      </vt:variant>
    </vt:vector>
  </HeadingPairs>
  <TitlesOfParts>
    <vt:vector size="24" baseType="lpstr">
      <vt:lpstr>Arial</vt:lpstr>
      <vt:lpstr>Calibri</vt:lpstr>
      <vt:lpstr>Calibri Light</vt:lpstr>
      <vt:lpstr>Courier New</vt:lpstr>
      <vt:lpstr>Georgia</vt:lpstr>
      <vt:lpstr>Times New Roman</vt:lpstr>
      <vt:lpstr>Wingdings</vt:lpstr>
      <vt:lpstr>Wingdings 2</vt:lpstr>
      <vt:lpstr>Civic</vt:lpstr>
      <vt:lpstr>Custom Design</vt:lpstr>
      <vt:lpstr>\\s-file2019mry\Public\Data\Clientdata\Begins210000\217513\2021 Audit\2021 SBCWD PPT Drafting File.xlsx!Sheet1!R7C1:R24C11</vt:lpstr>
      <vt:lpstr>\\s-file2019mry\Public\Data\Clientdata\Begins210000\217513\2021 Audit\2021 SBCWD PPT Drafting File.xlsx!Sheet1!R33C1:R56C11</vt:lpstr>
      <vt:lpstr>\\s-file2019mry\Public\Data\Clientdata\Begins210000\217513\2021 Audit\2021 SBCWD PPT Drafting File.xlsx!Sheet1!R66C1:R84C11</vt:lpstr>
      <vt:lpstr>San Benito County Water District</vt:lpstr>
      <vt:lpstr>Reports Issued</vt:lpstr>
      <vt:lpstr>Audited Financial Statements </vt:lpstr>
      <vt:lpstr>Condensed Statement of Net Position</vt:lpstr>
      <vt:lpstr>Condensed Statement of Net Position, cont.</vt:lpstr>
      <vt:lpstr>Condensed Statement of Revenue &amp; Expenses &amp; Changes in Net Position</vt:lpstr>
      <vt:lpstr>Communication with those Charged with Governance</vt:lpstr>
      <vt:lpstr>Communication with those Charged with Governance (cont.)</vt:lpstr>
      <vt:lpstr>Management Letter Communications and Observations</vt:lpstr>
      <vt:lpstr>Prior Year Management Letter</vt:lpstr>
      <vt:lpstr>New GASB Pronouncements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City of Salinas</dc:title>
  <dc:creator>Patricia</dc:creator>
  <cp:lastModifiedBy>Collin Linder</cp:lastModifiedBy>
  <cp:revision>309</cp:revision>
  <cp:lastPrinted>2019-12-12T22:56:30Z</cp:lastPrinted>
  <dcterms:created xsi:type="dcterms:W3CDTF">2013-01-15T17:57:30Z</dcterms:created>
  <dcterms:modified xsi:type="dcterms:W3CDTF">2022-04-27T19:43:06Z</dcterms:modified>
</cp:coreProperties>
</file>