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14"/>
  </p:notesMasterIdLst>
  <p:handoutMasterIdLst>
    <p:handoutMasterId r:id="rId15"/>
  </p:handoutMasterIdLst>
  <p:sldIdLst>
    <p:sldId id="256" r:id="rId3"/>
    <p:sldId id="283" r:id="rId4"/>
    <p:sldId id="288" r:id="rId5"/>
    <p:sldId id="289" r:id="rId6"/>
    <p:sldId id="298" r:id="rId7"/>
    <p:sldId id="304" r:id="rId8"/>
    <p:sldId id="292" r:id="rId9"/>
    <p:sldId id="302" r:id="rId10"/>
    <p:sldId id="293" r:id="rId11"/>
    <p:sldId id="301" r:id="rId12"/>
    <p:sldId id="30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onora Garra" initials="EG" lastIdx="1" clrIdx="0">
    <p:extLst>
      <p:ext uri="{19B8F6BF-5375-455C-9EA6-DF929625EA0E}">
        <p15:presenceInfo xmlns:p15="http://schemas.microsoft.com/office/powerpoint/2012/main" userId="S-1-5-21-2729187897-3238540593-3742058794-11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09" autoAdjust="0"/>
    <p:restoredTop sz="94660"/>
  </p:normalViewPr>
  <p:slideViewPr>
    <p:cSldViewPr>
      <p:cViewPr varScale="1">
        <p:scale>
          <a:sx n="108" d="100"/>
          <a:sy n="108" d="100"/>
        </p:scale>
        <p:origin x="22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5138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>
              <a:defRPr sz="1100"/>
            </a:lvl1pPr>
          </a:lstStyle>
          <a:p>
            <a:fld id="{B3AC1E73-8569-43F6-95DC-6423EA3F680E}" type="datetimeFigureOut">
              <a:rPr lang="en-US" smtClean="0"/>
              <a:pPr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676"/>
            <a:ext cx="3038475" cy="465138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6"/>
            <a:ext cx="3038475" cy="465138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>
              <a:defRPr sz="1100"/>
            </a:lvl1pPr>
          </a:lstStyle>
          <a:p>
            <a:fld id="{DEC161C5-A29A-48DA-ADBB-BD592A00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759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5138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>
              <a:defRPr sz="1100"/>
            </a:lvl1pPr>
          </a:lstStyle>
          <a:p>
            <a:fld id="{A7B1F50E-55A0-40A1-BC4C-25C3107AC412}" type="datetimeFigureOut">
              <a:rPr lang="en-US" smtClean="0"/>
              <a:pPr/>
              <a:t>4/27/2022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9" y="4416430"/>
            <a:ext cx="5607051" cy="4183063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6"/>
            <a:ext cx="3038475" cy="465138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6"/>
            <a:ext cx="3038475" cy="465138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>
              <a:defRPr sz="1100"/>
            </a:lvl1pPr>
          </a:lstStyle>
          <a:p>
            <a:fld id="{FB0BBE99-457C-4827-98DB-AF23CBA5A2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24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83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9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2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89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0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MCGILLOWAY, RAY, BROWN &amp; KAUFMAN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7925E-6F0D-420B-B74C-EECD19309B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MCGILLOWAY, RAY, BROWN &amp; KAUFMAN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925E-6F0D-420B-B74C-EECD19309B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07925E-6F0D-420B-B74C-EECD19309B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MCGILLOWAY, RAY, BROWN &amp; KAUFMAN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73E-8CA4-4055-A756-62813E32007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4C78-F9F5-40AD-855D-024FA0EF3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83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73E-8CA4-4055-A756-62813E32007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4C78-F9F5-40AD-855D-024FA0EF3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93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73E-8CA4-4055-A756-62813E32007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4C78-F9F5-40AD-855D-024FA0EF3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52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73E-8CA4-4055-A756-62813E32007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4C78-F9F5-40AD-855D-024FA0EF3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80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73E-8CA4-4055-A756-62813E32007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4C78-F9F5-40AD-855D-024FA0EF3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27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73E-8CA4-4055-A756-62813E32007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4C78-F9F5-40AD-855D-024FA0EF3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10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73E-8CA4-4055-A756-62813E32007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4C78-F9F5-40AD-855D-024FA0EF3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98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73E-8CA4-4055-A756-62813E32007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4C78-F9F5-40AD-855D-024FA0EF3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7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MCGILLOWAY, RAY, BROWN &amp; KAUFMAN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07925E-6F0D-420B-B74C-EECD19309B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73E-8CA4-4055-A756-62813E32007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4C78-F9F5-40AD-855D-024FA0EF3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940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73E-8CA4-4055-A756-62813E32007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4C78-F9F5-40AD-855D-024FA0EF3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94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73E-8CA4-4055-A756-62813E32007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4C78-F9F5-40AD-855D-024FA0EF3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3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MCGILLOWAY, RAY, BROWN &amp; KAUFMAN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7925E-6F0D-420B-B74C-EECD19309B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MCGILLOWAY, RAY, BROWN &amp; KAUFMAN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925E-6F0D-420B-B74C-EECD19309B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/>
              <a:t>MCGILLOWAY, RAY, BROWN &amp; KAUFMAN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07925E-6F0D-420B-B74C-EECD19309B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MCGILLOWAY, RAY, BROWN &amp; KAUFMAN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07925E-6F0D-420B-B74C-EECD19309B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MCGILLOWAY, RAY, BROWN &amp; KAUFMAN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7925E-6F0D-420B-B74C-EECD19309B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7925E-6F0D-420B-B74C-EECD19309B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/>
              <a:t>MCGILLOWAY, RAY, BROWN &amp; KAUFMAN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07925E-6F0D-420B-B74C-EECD19309B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/>
              <a:t>MCGILLOWAY, RAY, BROWN &amp; KAUFMAN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MCGILLOWAY, RAY, BROWN &amp; KAUFMAN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7925E-6F0D-420B-B74C-EECD19309B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3F73E-8CA4-4055-A756-62813E320077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04C78-F9F5-40AD-855D-024FA0EF3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9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file:///\\s-file2019mry\Public\Data\Clientdata\Begins210000\217513\2021%20Audit\2021%20SBCWD%20PPT%20Drafting%20File.xlsx!Sheet1!R7C1:R24C1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file:///\\s-file2019mry\Public\Data\Clientdata\Begins210000\217513\2021%20Audit\2021%20SBCWD%20PPT%20Drafting%20File.xlsx!Sheet1!R33C1:R56C1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file:///\\s-file2019mry\Public\Data\Clientdata\Begins210000\217513\2021%20Audit\2021%20SBCWD%20PPT%20Drafting%20File.xlsx!Sheet1!R66C1:R84C1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590800"/>
          </a:xfrm>
        </p:spPr>
        <p:txBody>
          <a:bodyPr>
            <a:noAutofit/>
          </a:bodyPr>
          <a:lstStyle/>
          <a:p>
            <a:r>
              <a:rPr lang="en-US" sz="1800" dirty="0"/>
              <a:t>Auditor Presentation</a:t>
            </a:r>
          </a:p>
          <a:p>
            <a:endParaRPr lang="en-US" sz="1800" dirty="0"/>
          </a:p>
          <a:p>
            <a:r>
              <a:rPr lang="en-US" sz="1800" dirty="0"/>
              <a:t>Presented by Matt N. Pressey, CPA</a:t>
            </a:r>
          </a:p>
          <a:p>
            <a:r>
              <a:rPr lang="en-US" sz="1800" dirty="0"/>
              <a:t>Audit Manager</a:t>
            </a:r>
          </a:p>
          <a:p>
            <a:endParaRPr lang="en-US" sz="1800" dirty="0"/>
          </a:p>
          <a:p>
            <a:r>
              <a:rPr lang="en-US" sz="1800" dirty="0" err="1"/>
              <a:t>mCgilloway</a:t>
            </a:r>
            <a:r>
              <a:rPr lang="en-US" sz="1800" dirty="0"/>
              <a:t>, ray, brown &amp; kaufman, accountants &amp; consultants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600200"/>
          </a:xfrm>
        </p:spPr>
        <p:txBody>
          <a:bodyPr/>
          <a:lstStyle/>
          <a:p>
            <a:r>
              <a:rPr lang="en-US" dirty="0"/>
              <a:t>San Benito County Water District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10848"/>
            <a:ext cx="3276600" cy="294752"/>
          </a:xfrm>
        </p:spPr>
        <p:txBody>
          <a:bodyPr/>
          <a:lstStyle/>
          <a:p>
            <a:r>
              <a:rPr lang="en-US" dirty="0"/>
              <a:t>MCGILLOWAY, RAY, BROWN &amp; KAUFMAN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200400" cy="300616"/>
          </a:xfrm>
        </p:spPr>
        <p:txBody>
          <a:bodyPr/>
          <a:lstStyle/>
          <a:p>
            <a:fld id="{9EC952E5-37C2-4CF2-85F6-EAB5ADA0B1A7}" type="slidenum">
              <a:rPr lang="en-US" sz="1200" smtClean="0"/>
              <a:pPr/>
              <a:t>1</a:t>
            </a:fld>
            <a:endParaRPr lang="en-US" sz="12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6F186-1CE5-40FE-B85C-69023D8E9769}"/>
              </a:ext>
            </a:extLst>
          </p:cNvPr>
          <p:cNvSpPr txBox="1"/>
          <p:nvPr/>
        </p:nvSpPr>
        <p:spPr>
          <a:xfrm>
            <a:off x="4457700" y="2209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Year Management Letter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MCGILLOWAY, RAY, BROWN &amp; KAUFMAN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None!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30ACD5-B3A5-43D1-9FA7-90FF356C9BF5}"/>
              </a:ext>
            </a:extLst>
          </p:cNvPr>
          <p:cNvSpPr txBox="1"/>
          <p:nvPr/>
        </p:nvSpPr>
        <p:spPr>
          <a:xfrm>
            <a:off x="4226052" y="1002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84090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1F533-581F-4D41-9C4A-6CDBE2F4F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GASB Pronouncements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6A763-13DF-46F3-8679-CEB85C754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9E976-34E8-4324-9280-C71BA6AE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MCGILLOWAY, RAY, BROWN &amp; KAUFMAN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12E2FF-4668-4395-92F2-1A5A47E53A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424672" cy="4422648"/>
          </a:xfrm>
          <a:solidFill>
            <a:schemeClr val="bg1"/>
          </a:solidFill>
        </p:spPr>
        <p:txBody>
          <a:bodyPr/>
          <a:lstStyle/>
          <a:p>
            <a:r>
              <a:rPr lang="en-US" sz="2200" dirty="0"/>
              <a:t>Statement No. 84, Fiduciary Activities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FF"/>
                </a:solidFill>
              </a:rPr>
              <a:t>Effective Date: The provisions in Statement 87 are effective for reporting periods beginning after December 15, 2018</a:t>
            </a:r>
          </a:p>
          <a:p>
            <a:r>
              <a:rPr lang="en-US" sz="2200" dirty="0"/>
              <a:t>Statement No. 90, Major Equity Interests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FF"/>
                </a:solidFill>
              </a:rPr>
              <a:t>Effective Date: The provisions in Statement 90 are effective for reporting periods beginning after December 15, 2019</a:t>
            </a:r>
          </a:p>
          <a:p>
            <a:r>
              <a:rPr lang="en-US" sz="2200" dirty="0"/>
              <a:t>Statement No. 93, Replacement of Interbank Offer Rates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FF"/>
                </a:solidFill>
              </a:rPr>
              <a:t>Effective Date: The provisions in Statement 93 are effective for reporting periods beginning after June 15, 2020</a:t>
            </a:r>
          </a:p>
          <a:p>
            <a:r>
              <a:rPr lang="en-US" sz="2200" dirty="0"/>
              <a:t>Statement No. 98, The Annual Comprehensive Financial Report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FF"/>
                </a:solidFill>
              </a:rPr>
              <a:t>Effective Date: The provisions in Statement 98 are effective for reporting periods beginning after December 15, 2021.</a:t>
            </a:r>
          </a:p>
          <a:p>
            <a:pPr marL="274320" lvl="1" indent="0">
              <a:buNone/>
            </a:pPr>
            <a:endParaRPr lang="en-US" sz="1600" dirty="0">
              <a:solidFill>
                <a:srgbClr val="0000FF"/>
              </a:solidFill>
            </a:endParaRPr>
          </a:p>
          <a:p>
            <a:pPr marL="274320" lvl="1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2500" dirty="0">
              <a:solidFill>
                <a:srgbClr val="0000FF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25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955C1F-F355-48F0-B03D-DB220F3218B5}"/>
              </a:ext>
            </a:extLst>
          </p:cNvPr>
          <p:cNvSpPr txBox="1"/>
          <p:nvPr/>
        </p:nvSpPr>
        <p:spPr>
          <a:xfrm>
            <a:off x="4343400" y="10726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57512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Reports Issued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Audited Financial Statements for the year ended June 30, 2021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with those Charged with Governance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Letter Communications – no material weaknesses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GASB Pronouncements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MCGILLOWAY, RAY, BROWN &amp; KAUFMAN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31FE-0C2C-40DE-86AB-FD14772C5DF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2E394B-B594-4446-BB22-FCFD2AD2A8F8}"/>
              </a:ext>
            </a:extLst>
          </p:cNvPr>
          <p:cNvSpPr txBox="1"/>
          <p:nvPr/>
        </p:nvSpPr>
        <p:spPr>
          <a:xfrm>
            <a:off x="4454652" y="10726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Audited Financial Statements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 Opinions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Auditor’s Report on Financial Statements (unmodified) (Page 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received GFOA – award for excellence in financial reporting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Financial Statements</a:t>
            </a:r>
          </a:p>
          <a:p>
            <a:pPr lvl="2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Management’s Discussion and Analysis (Page 4)</a:t>
            </a:r>
          </a:p>
          <a:p>
            <a:pPr lvl="2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Net Position (Page 14)</a:t>
            </a:r>
          </a:p>
          <a:p>
            <a:pPr lvl="2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Revenues, Expenses and Changes in Net Position (Page 16)</a:t>
            </a:r>
          </a:p>
          <a:p>
            <a:pPr lvl="2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Cash Flows – (Page 17) </a:t>
            </a:r>
          </a:p>
          <a:p>
            <a:pPr lvl="2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Notes to Financial Statements (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Page 21)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MCGILLOWAY, RAY, BROWN &amp; KAUFMAN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31FE-0C2C-40DE-86AB-FD14772C5DF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122AF9-B312-4E1B-97DE-7DBD0685AFDA}"/>
              </a:ext>
            </a:extLst>
          </p:cNvPr>
          <p:cNvSpPr txBox="1"/>
          <p:nvPr/>
        </p:nvSpPr>
        <p:spPr>
          <a:xfrm>
            <a:off x="4454652" y="10726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Condensed Statement of Net Position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31FE-0C2C-40DE-86AB-FD14772C5DF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MCGILLOWAY, RAY, BROWN &amp; KAUFMAN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597634-1F49-4712-98CB-23B40A7DCE3B}"/>
              </a:ext>
            </a:extLst>
          </p:cNvPr>
          <p:cNvSpPr txBox="1"/>
          <p:nvPr/>
        </p:nvSpPr>
        <p:spPr>
          <a:xfrm>
            <a:off x="4454652" y="10726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49CF296-53F0-4273-9D62-B68E2B6205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160489"/>
              </p:ext>
            </p:extLst>
          </p:nvPr>
        </p:nvGraphicFramePr>
        <p:xfrm>
          <a:off x="104775" y="1628775"/>
          <a:ext cx="8934450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Worksheet" r:id="rId4" imgW="8934399" imgH="3600450" progId="Excel.Sheet.12">
                  <p:link updateAutomatic="1"/>
                </p:oleObj>
              </mc:Choice>
              <mc:Fallback>
                <p:oleObj name="Worksheet" r:id="rId4" imgW="8934399" imgH="3600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775" y="1628775"/>
                        <a:ext cx="8934450" cy="360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Condensed Statement of Net Position, 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MCGILLOWAY, RAY, BROWN &amp; KAUFMAN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042715-D50D-4935-A891-29A56270A704}"/>
              </a:ext>
            </a:extLst>
          </p:cNvPr>
          <p:cNvSpPr txBox="1"/>
          <p:nvPr/>
        </p:nvSpPr>
        <p:spPr>
          <a:xfrm>
            <a:off x="4454652" y="10726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D987E7F-63DB-4E5E-B63F-8DD2AEB92A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824944"/>
              </p:ext>
            </p:extLst>
          </p:nvPr>
        </p:nvGraphicFramePr>
        <p:xfrm>
          <a:off x="104775" y="1581150"/>
          <a:ext cx="8934450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Worksheet" r:id="rId4" imgW="8934399" imgH="4819599" progId="Excel.Sheet.12">
                  <p:link updateAutomatic="1"/>
                </p:oleObj>
              </mc:Choice>
              <mc:Fallback>
                <p:oleObj name="Worksheet" r:id="rId4" imgW="8934399" imgH="481959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775" y="1581150"/>
                        <a:ext cx="8934450" cy="481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699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661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Condensed Statement of Revenue &amp; Expenses &amp; Changes in Net Position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MCGILLOWAY, RAY, BROWN &amp; KAUFMAN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042715-D50D-4935-A891-29A56270A704}"/>
              </a:ext>
            </a:extLst>
          </p:cNvPr>
          <p:cNvSpPr txBox="1"/>
          <p:nvPr/>
        </p:nvSpPr>
        <p:spPr>
          <a:xfrm>
            <a:off x="4454652" y="10726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A165012-F262-4503-A552-EB72CFD7CC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631245"/>
              </p:ext>
            </p:extLst>
          </p:nvPr>
        </p:nvGraphicFramePr>
        <p:xfrm>
          <a:off x="228599" y="1600200"/>
          <a:ext cx="8686801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Worksheet" r:id="rId4" imgW="8934399" imgH="3657446" progId="Excel.Sheet.12">
                  <p:link updateAutomatic="1"/>
                </p:oleObj>
              </mc:Choice>
              <mc:Fallback>
                <p:oleObj name="Worksheet" r:id="rId4" imgW="8934399" imgH="365744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599" y="1600200"/>
                        <a:ext cx="8686801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5868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Communication with those Charged with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is responsible for the selection and use of appropriate accounting policies.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noted no transactions entered into by the District during the year for which there is lack of authoritative guidance or consensus. 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significant transactions have been recognized in the financial statements in the proper period.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 estimates – allowance for uncollectible accounts, capitalization and depreciation of fixed assets, pension liability, other postemployment benefits, and deferred outflows and inflows of resources.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Evaluated the underlying assumptions in estimates and found them to be appropriate.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Sensitive Financial Statement Disclosures -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10, Employee Retirement Plans; and Note 12, Other Postemployment Benefit Plan: and Note 15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MCGILLOWAY, RAY, BROWN &amp; KAUFMAN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31FE-0C2C-40DE-86AB-FD14772C5DF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B23B99-AB8E-4E3E-9A9A-731E9F846C95}"/>
              </a:ext>
            </a:extLst>
          </p:cNvPr>
          <p:cNvSpPr txBox="1"/>
          <p:nvPr/>
        </p:nvSpPr>
        <p:spPr>
          <a:xfrm>
            <a:off x="4454652" y="10726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22C0-FACF-4648-9306-4B118C844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>
            <a:noAutofit/>
          </a:bodyPr>
          <a:lstStyle/>
          <a:p>
            <a:r>
              <a:rPr lang="en-US" sz="2400" dirty="0"/>
              <a:t>Communication with those Charged with Governance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AF3F0-0AC0-4A0C-B0D8-3FC3386D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40CD6-A434-4D7C-BCCB-7739D509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MCGILLOWAY, RAY, BROWN &amp; KAUFMAN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E34D61-512F-4824-80DC-46B8D528A51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 Encountered in Performing the Audit -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Disagreements with Management -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Consultations with Other Independent Accountants –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 of the audit –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Timing went according to schedule and we found no delays, and we had no disagreements with management.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Matters –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 Supplementary Information, Other Information accompanying the financial statements that are not RSI, 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Assurance.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234134-632C-4FC9-B21E-D0E537E0AF25}"/>
              </a:ext>
            </a:extLst>
          </p:cNvPr>
          <p:cNvSpPr txBox="1"/>
          <p:nvPr/>
        </p:nvSpPr>
        <p:spPr>
          <a:xfrm>
            <a:off x="4454652" y="10726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28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Management Letter Communications and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Material Weaknesses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MCGILLOWAY, RAY, BROWN &amp; KAUFMAN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31FE-0C2C-40DE-86AB-FD14772C5DF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4F15D3-A13E-4D02-809D-9C34E166ED1A}"/>
              </a:ext>
            </a:extLst>
          </p:cNvPr>
          <p:cNvSpPr txBox="1"/>
          <p:nvPr/>
        </p:nvSpPr>
        <p:spPr>
          <a:xfrm>
            <a:off x="4454652" y="10726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4215</TotalTime>
  <Words>586</Words>
  <Application>Microsoft Office PowerPoint</Application>
  <PresentationFormat>On-screen Show (4:3)</PresentationFormat>
  <Paragraphs>93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Georgia</vt:lpstr>
      <vt:lpstr>Times New Roman</vt:lpstr>
      <vt:lpstr>Wingdings</vt:lpstr>
      <vt:lpstr>Wingdings 2</vt:lpstr>
      <vt:lpstr>Civic</vt:lpstr>
      <vt:lpstr>Custom Design</vt:lpstr>
      <vt:lpstr>\\s-file2019mry\Public\Data\Clientdata\Begins210000\217513\2021 Audit\2021 SBCWD PPT Drafting File.xlsx!Sheet1!R7C1:R24C11</vt:lpstr>
      <vt:lpstr>\\s-file2019mry\Public\Data\Clientdata\Begins210000\217513\2021 Audit\2021 SBCWD PPT Drafting File.xlsx!Sheet1!R33C1:R56C11</vt:lpstr>
      <vt:lpstr>\\s-file2019mry\Public\Data\Clientdata\Begins210000\217513\2021 Audit\2021 SBCWD PPT Drafting File.xlsx!Sheet1!R66C1:R84C11</vt:lpstr>
      <vt:lpstr>San Benito County Water District</vt:lpstr>
      <vt:lpstr>Reports Issued</vt:lpstr>
      <vt:lpstr>Audited Financial Statements </vt:lpstr>
      <vt:lpstr>Condensed Statement of Net Position</vt:lpstr>
      <vt:lpstr>Condensed Statement of Net Position, cont.</vt:lpstr>
      <vt:lpstr>Condensed Statement of Revenue &amp; Expenses &amp; Changes in Net Position</vt:lpstr>
      <vt:lpstr>Communication with those Charged with Governance</vt:lpstr>
      <vt:lpstr>Communication with those Charged with Governance (cont.)</vt:lpstr>
      <vt:lpstr>Management Letter Communications and Observations</vt:lpstr>
      <vt:lpstr>Prior Year Management Letter</vt:lpstr>
      <vt:lpstr>New GASB Pronouncements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Salinas</dc:title>
  <dc:creator>Patricia</dc:creator>
  <cp:lastModifiedBy>Collin Linder</cp:lastModifiedBy>
  <cp:revision>309</cp:revision>
  <cp:lastPrinted>2019-12-12T22:56:30Z</cp:lastPrinted>
  <dcterms:created xsi:type="dcterms:W3CDTF">2013-01-15T17:57:30Z</dcterms:created>
  <dcterms:modified xsi:type="dcterms:W3CDTF">2022-04-27T19:43:06Z</dcterms:modified>
</cp:coreProperties>
</file>